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8"/>
  </p:notesMasterIdLst>
  <p:sldIdLst>
    <p:sldId id="257" r:id="rId2"/>
    <p:sldId id="258" r:id="rId3"/>
    <p:sldId id="260" r:id="rId4"/>
    <p:sldId id="259" r:id="rId5"/>
    <p:sldId id="264" r:id="rId6"/>
    <p:sldId id="262" r:id="rId7"/>
    <p:sldId id="263" r:id="rId8"/>
    <p:sldId id="351" r:id="rId9"/>
    <p:sldId id="293" r:id="rId10"/>
    <p:sldId id="275" r:id="rId11"/>
    <p:sldId id="277" r:id="rId12"/>
    <p:sldId id="276" r:id="rId13"/>
    <p:sldId id="278" r:id="rId14"/>
    <p:sldId id="279" r:id="rId15"/>
    <p:sldId id="294" r:id="rId16"/>
    <p:sldId id="295" r:id="rId17"/>
    <p:sldId id="298" r:id="rId18"/>
    <p:sldId id="299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307" r:id="rId27"/>
    <p:sldId id="308" r:id="rId28"/>
    <p:sldId id="280" r:id="rId29"/>
    <p:sldId id="349" r:id="rId30"/>
    <p:sldId id="268" r:id="rId31"/>
    <p:sldId id="269" r:id="rId32"/>
    <p:sldId id="270" r:id="rId33"/>
    <p:sldId id="271" r:id="rId34"/>
    <p:sldId id="272" r:id="rId35"/>
    <p:sldId id="274" r:id="rId36"/>
    <p:sldId id="350" r:id="rId37"/>
    <p:sldId id="273" r:id="rId38"/>
    <p:sldId id="281" r:id="rId39"/>
    <p:sldId id="282" r:id="rId40"/>
    <p:sldId id="284" r:id="rId41"/>
    <p:sldId id="283" r:id="rId42"/>
    <p:sldId id="289" r:id="rId43"/>
    <p:sldId id="287" r:id="rId44"/>
    <p:sldId id="290" r:id="rId45"/>
    <p:sldId id="291" r:id="rId46"/>
    <p:sldId id="292" r:id="rId47"/>
    <p:sldId id="311" r:id="rId48"/>
    <p:sldId id="310" r:id="rId49"/>
    <p:sldId id="312" r:id="rId50"/>
    <p:sldId id="313" r:id="rId51"/>
    <p:sldId id="314" r:id="rId52"/>
    <p:sldId id="315" r:id="rId53"/>
    <p:sldId id="316" r:id="rId54"/>
    <p:sldId id="317" r:id="rId55"/>
    <p:sldId id="320" r:id="rId56"/>
    <p:sldId id="321" r:id="rId57"/>
    <p:sldId id="322" r:id="rId58"/>
    <p:sldId id="318" r:id="rId59"/>
    <p:sldId id="319" r:id="rId60"/>
    <p:sldId id="324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52" r:id="rId75"/>
    <p:sldId id="353" r:id="rId76"/>
    <p:sldId id="354" r:id="rId77"/>
    <p:sldId id="355" r:id="rId78"/>
    <p:sldId id="356" r:id="rId79"/>
    <p:sldId id="261" r:id="rId80"/>
    <p:sldId id="357" r:id="rId81"/>
    <p:sldId id="358" r:id="rId82"/>
    <p:sldId id="359" r:id="rId83"/>
    <p:sldId id="360" r:id="rId84"/>
    <p:sldId id="361" r:id="rId85"/>
    <p:sldId id="362" r:id="rId86"/>
    <p:sldId id="342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268"/>
  </p:normalViewPr>
  <p:slideViewPr>
    <p:cSldViewPr snapToGrid="0" snapToObjects="1">
      <p:cViewPr varScale="1">
        <p:scale>
          <a:sx n="79" d="100"/>
          <a:sy n="79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2A0D-D917-794C-A1B1-41FF8E8B9D0C}" type="datetimeFigureOut">
              <a:rPr lang="en-US" smtClean="0"/>
              <a:t>3/7/20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125C7-5470-BA49-80A0-C4CDEFFB3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35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0713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65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96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84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12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152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95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923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668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55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598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770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27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714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97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366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840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356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830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34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351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641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0418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411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614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9407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587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933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270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534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806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9749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542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9800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7159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151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073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450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1678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1437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747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022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9528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61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6698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7498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011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2412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8038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0642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48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5076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6976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105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679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0888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0D135B-FA09-4234-9AF5-D3F9A684E9CD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6398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653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035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391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6170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5185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3702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6351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2307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329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3242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32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69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0D135B-FA09-4234-9AF5-D3F9A684E9C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16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57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13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11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061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571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0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52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98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5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35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38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5FE37-AB35-4299-9742-59A544A5B06B}" type="datetimeFigureOut">
              <a:rPr lang="en-IN" smtClean="0"/>
              <a:t>07/03/20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91997-B00B-4D32-9CA4-642F16AF8D0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000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01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3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41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3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41.png"/><Relationship Id="rId3" Type="http://schemas.openxmlformats.org/officeDocument/2006/relationships/image" Target="../media/image381.png"/><Relationship Id="rId7" Type="http://schemas.openxmlformats.org/officeDocument/2006/relationships/image" Target="../media/image39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3.png"/><Relationship Id="rId5" Type="http://schemas.openxmlformats.org/officeDocument/2006/relationships/image" Target="../media/image17.png"/><Relationship Id="rId15" Type="http://schemas.openxmlformats.org/officeDocument/2006/relationships/image" Target="../media/image46.png"/><Relationship Id="rId10" Type="http://schemas.openxmlformats.org/officeDocument/2006/relationships/image" Target="../media/image34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48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220.png"/><Relationship Id="rId5" Type="http://schemas.openxmlformats.org/officeDocument/2006/relationships/image" Target="../media/image50.png"/><Relationship Id="rId10" Type="http://schemas.openxmlformats.org/officeDocument/2006/relationships/image" Target="../media/image210.png"/><Relationship Id="rId4" Type="http://schemas.openxmlformats.org/officeDocument/2006/relationships/image" Target="../media/image49.png"/><Relationship Id="rId9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10.png"/><Relationship Id="rId5" Type="http://schemas.openxmlformats.org/officeDocument/2006/relationships/image" Target="../media/image240.png"/><Relationship Id="rId15" Type="http://schemas.openxmlformats.org/officeDocument/2006/relationships/image" Target="../media/image300.png"/><Relationship Id="rId10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190.png"/><Relationship Id="rId14" Type="http://schemas.openxmlformats.org/officeDocument/2006/relationships/image" Target="../media/image29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10.png"/><Relationship Id="rId5" Type="http://schemas.openxmlformats.org/officeDocument/2006/relationships/image" Target="../media/image240.png"/><Relationship Id="rId15" Type="http://schemas.openxmlformats.org/officeDocument/2006/relationships/image" Target="../media/image300.png"/><Relationship Id="rId10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190.png"/><Relationship Id="rId1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270.png"/><Relationship Id="rId18" Type="http://schemas.openxmlformats.org/officeDocument/2006/relationships/image" Target="../media/image32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10.png"/><Relationship Id="rId17" Type="http://schemas.openxmlformats.org/officeDocument/2006/relationships/image" Target="../media/image31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00.png"/><Relationship Id="rId5" Type="http://schemas.openxmlformats.org/officeDocument/2006/relationships/image" Target="../media/image240.png"/><Relationship Id="rId15" Type="http://schemas.openxmlformats.org/officeDocument/2006/relationships/image" Target="../media/image290.png"/><Relationship Id="rId10" Type="http://schemas.openxmlformats.org/officeDocument/2006/relationships/image" Target="../media/image190.png"/><Relationship Id="rId4" Type="http://schemas.openxmlformats.org/officeDocument/2006/relationships/image" Target="../media/image49.png"/><Relationship Id="rId9" Type="http://schemas.openxmlformats.org/officeDocument/2006/relationships/image" Target="../media/image180.png"/><Relationship Id="rId14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80.png"/><Relationship Id="rId3" Type="http://schemas.openxmlformats.org/officeDocument/2006/relationships/image" Target="../media/image48.png"/><Relationship Id="rId7" Type="http://schemas.openxmlformats.org/officeDocument/2006/relationships/image" Target="../media/image260.png"/><Relationship Id="rId12" Type="http://schemas.openxmlformats.org/officeDocument/2006/relationships/image" Target="../media/image270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10.png"/><Relationship Id="rId5" Type="http://schemas.openxmlformats.org/officeDocument/2006/relationships/image" Target="../media/image240.png"/><Relationship Id="rId15" Type="http://schemas.openxmlformats.org/officeDocument/2006/relationships/image" Target="../media/image300.png"/><Relationship Id="rId10" Type="http://schemas.openxmlformats.org/officeDocument/2006/relationships/image" Target="../media/image200.png"/><Relationship Id="rId4" Type="http://schemas.openxmlformats.org/officeDocument/2006/relationships/image" Target="../media/image49.png"/><Relationship Id="rId9" Type="http://schemas.openxmlformats.org/officeDocument/2006/relationships/image" Target="../media/image190.png"/><Relationship Id="rId14" Type="http://schemas.openxmlformats.org/officeDocument/2006/relationships/image" Target="../media/image2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40.png"/><Relationship Id="rId3" Type="http://schemas.openxmlformats.org/officeDocument/2006/relationships/image" Target="../media/image521.png"/><Relationship Id="rId7" Type="http://schemas.openxmlformats.org/officeDocument/2006/relationships/image" Target="../media/image400.png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21.png"/><Relationship Id="rId5" Type="http://schemas.openxmlformats.org/officeDocument/2006/relationships/image" Target="../media/image380.png"/><Relationship Id="rId15" Type="http://schemas.openxmlformats.org/officeDocument/2006/relationships/image" Target="../media/image460.png"/><Relationship Id="rId10" Type="http://schemas.openxmlformats.org/officeDocument/2006/relationships/image" Target="../media/image411.png"/><Relationship Id="rId4" Type="http://schemas.openxmlformats.org/officeDocument/2006/relationships/image" Target="../media/image531.png"/><Relationship Id="rId9" Type="http://schemas.openxmlformats.org/officeDocument/2006/relationships/image" Target="../media/image351.png"/><Relationship Id="rId14" Type="http://schemas.openxmlformats.org/officeDocument/2006/relationships/image" Target="../media/image4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440.png"/><Relationship Id="rId3" Type="http://schemas.openxmlformats.org/officeDocument/2006/relationships/image" Target="../media/image521.png"/><Relationship Id="rId7" Type="http://schemas.openxmlformats.org/officeDocument/2006/relationships/image" Target="../media/image400.png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11" Type="http://schemas.openxmlformats.org/officeDocument/2006/relationships/image" Target="../media/image421.png"/><Relationship Id="rId5" Type="http://schemas.openxmlformats.org/officeDocument/2006/relationships/image" Target="../media/image380.png"/><Relationship Id="rId15" Type="http://schemas.openxmlformats.org/officeDocument/2006/relationships/image" Target="../media/image460.png"/><Relationship Id="rId10" Type="http://schemas.openxmlformats.org/officeDocument/2006/relationships/image" Target="../media/image411.png"/><Relationship Id="rId4" Type="http://schemas.openxmlformats.org/officeDocument/2006/relationships/image" Target="../media/image531.png"/><Relationship Id="rId9" Type="http://schemas.openxmlformats.org/officeDocument/2006/relationships/image" Target="../media/image351.png"/><Relationship Id="rId14" Type="http://schemas.openxmlformats.org/officeDocument/2006/relationships/image" Target="../media/image450.pn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20.png"/><Relationship Id="rId26" Type="http://schemas.openxmlformats.org/officeDocument/2006/relationships/image" Target="../media/image460.png"/><Relationship Id="rId3" Type="http://schemas.openxmlformats.org/officeDocument/2006/relationships/image" Target="../media/image521.png"/><Relationship Id="rId21" Type="http://schemas.openxmlformats.org/officeDocument/2006/relationships/image" Target="../media/image411.png"/><Relationship Id="rId7" Type="http://schemas.openxmlformats.org/officeDocument/2006/relationships/image" Target="../media/image400.png"/><Relationship Id="rId17" Type="http://schemas.openxmlformats.org/officeDocument/2006/relationships/image" Target="../media/image510.png"/><Relationship Id="rId25" Type="http://schemas.openxmlformats.org/officeDocument/2006/relationships/image" Target="../media/image450.png"/><Relationship Id="rId2" Type="http://schemas.openxmlformats.org/officeDocument/2006/relationships/notesSlide" Target="../notesSlides/notesSlide43.xml"/><Relationship Id="rId2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24" Type="http://schemas.openxmlformats.org/officeDocument/2006/relationships/image" Target="../media/image440.png"/><Relationship Id="rId5" Type="http://schemas.openxmlformats.org/officeDocument/2006/relationships/image" Target="../media/image380.png"/><Relationship Id="rId23" Type="http://schemas.openxmlformats.org/officeDocument/2006/relationships/image" Target="../media/image430.png"/><Relationship Id="rId28" Type="http://schemas.openxmlformats.org/officeDocument/2006/relationships/image" Target="../media/image480.png"/><Relationship Id="rId19" Type="http://schemas.openxmlformats.org/officeDocument/2006/relationships/image" Target="../media/image341.png"/><Relationship Id="rId4" Type="http://schemas.openxmlformats.org/officeDocument/2006/relationships/image" Target="../media/image531.png"/><Relationship Id="rId22" Type="http://schemas.openxmlformats.org/officeDocument/2006/relationships/image" Target="../media/image421.png"/><Relationship Id="rId27" Type="http://schemas.openxmlformats.org/officeDocument/2006/relationships/image" Target="../media/image4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6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500.png"/><Relationship Id="rId5" Type="http://schemas.openxmlformats.org/officeDocument/2006/relationships/image" Target="../media/image50.png"/><Relationship Id="rId10" Type="http://schemas.openxmlformats.org/officeDocument/2006/relationships/image" Target="../media/image49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48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220.png"/><Relationship Id="rId5" Type="http://schemas.openxmlformats.org/officeDocument/2006/relationships/image" Target="../media/image50.png"/><Relationship Id="rId10" Type="http://schemas.openxmlformats.org/officeDocument/2006/relationships/image" Target="../media/image210.png"/><Relationship Id="rId4" Type="http://schemas.openxmlformats.org/officeDocument/2006/relationships/image" Target="../media/image49.png"/><Relationship Id="rId9" Type="http://schemas.openxmlformats.org/officeDocument/2006/relationships/image" Target="../media/image2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8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8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5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5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570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5" Type="http://schemas.openxmlformats.org/officeDocument/2006/relationships/image" Target="../media/image621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6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630.png"/><Relationship Id="rId18" Type="http://schemas.openxmlformats.org/officeDocument/2006/relationships/image" Target="../media/image67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60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620.png"/><Relationship Id="rId5" Type="http://schemas.openxmlformats.org/officeDocument/2006/relationships/image" Target="../media/image50.png"/><Relationship Id="rId15" Type="http://schemas.openxmlformats.org/officeDocument/2006/relationships/image" Target="../media/image650.png"/><Relationship Id="rId10" Type="http://schemas.openxmlformats.org/officeDocument/2006/relationships/image" Target="../media/image61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6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68.png"/><Relationship Id="rId3" Type="http://schemas.openxmlformats.org/officeDocument/2006/relationships/image" Target="../media/image48.png"/><Relationship Id="rId7" Type="http://schemas.openxmlformats.org/officeDocument/2006/relationships/image" Target="../media/image190.png"/><Relationship Id="rId12" Type="http://schemas.openxmlformats.org/officeDocument/2006/relationships/image" Target="../media/image600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50.png"/><Relationship Id="rId15" Type="http://schemas.openxmlformats.org/officeDocument/2006/relationships/image" Target="../media/image66.png"/><Relationship Id="rId10" Type="http://schemas.openxmlformats.org/officeDocument/2006/relationships/image" Target="../media/image220.png"/><Relationship Id="rId4" Type="http://schemas.openxmlformats.org/officeDocument/2006/relationships/image" Target="../media/image49.png"/><Relationship Id="rId9" Type="http://schemas.openxmlformats.org/officeDocument/2006/relationships/image" Target="../media/image210.png"/><Relationship Id="rId14" Type="http://schemas.openxmlformats.org/officeDocument/2006/relationships/image" Target="../media/image5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0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1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2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3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8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6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92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  <a:p>
            <a:r>
              <a:rPr lang="en-IN" dirty="0"/>
              <a:t>Neurons</a:t>
            </a:r>
          </a:p>
          <a:p>
            <a:r>
              <a:rPr lang="en-IN" dirty="0"/>
              <a:t>Activation</a:t>
            </a:r>
          </a:p>
          <a:p>
            <a:r>
              <a:rPr lang="en-IN" dirty="0"/>
              <a:t>MLP Architecture</a:t>
            </a:r>
          </a:p>
          <a:p>
            <a:r>
              <a:rPr lang="en-IN" dirty="0"/>
              <a:t>Loss Functions</a:t>
            </a:r>
          </a:p>
          <a:p>
            <a:r>
              <a:rPr lang="en-IN" dirty="0"/>
              <a:t>Network Training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5385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+6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D61271-4308-4B7D-8263-CFA808B4693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7381460" y="1562834"/>
              <a:ext cx="4513814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80564">
                      <a:extLst>
                        <a:ext uri="{9D8B030D-6E8A-4147-A177-3AD203B41FA5}">
                          <a16:colId xmlns:a16="http://schemas.microsoft.com/office/drawing/2014/main" val="2546457737"/>
                        </a:ext>
                      </a:extLst>
                    </a:gridCol>
                    <a:gridCol w="1540322">
                      <a:extLst>
                        <a:ext uri="{9D8B030D-6E8A-4147-A177-3AD203B41FA5}">
                          <a16:colId xmlns:a16="http://schemas.microsoft.com/office/drawing/2014/main" val="4020249665"/>
                        </a:ext>
                      </a:extLst>
                    </a:gridCol>
                    <a:gridCol w="1592928">
                      <a:extLst>
                        <a:ext uri="{9D8B030D-6E8A-4147-A177-3AD203B41FA5}">
                          <a16:colId xmlns:a16="http://schemas.microsoft.com/office/drawing/2014/main" val="361236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0060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7599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98147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CD61271-4308-4B7D-8263-CFA808B469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1389409"/>
                  </p:ext>
                </p:extLst>
              </p:nvPr>
            </p:nvGraphicFramePr>
            <p:xfrm>
              <a:off x="7381460" y="1562834"/>
              <a:ext cx="4513814" cy="111252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380564">
                      <a:extLst>
                        <a:ext uri="{9D8B030D-6E8A-4147-A177-3AD203B41FA5}">
                          <a16:colId xmlns:a16="http://schemas.microsoft.com/office/drawing/2014/main" val="2546457737"/>
                        </a:ext>
                      </a:extLst>
                    </a:gridCol>
                    <a:gridCol w="1540322">
                      <a:extLst>
                        <a:ext uri="{9D8B030D-6E8A-4147-A177-3AD203B41FA5}">
                          <a16:colId xmlns:a16="http://schemas.microsoft.com/office/drawing/2014/main" val="4020249665"/>
                        </a:ext>
                      </a:extLst>
                    </a:gridCol>
                    <a:gridCol w="1592928">
                      <a:extLst>
                        <a:ext uri="{9D8B030D-6E8A-4147-A177-3AD203B41FA5}">
                          <a16:colId xmlns:a16="http://schemas.microsoft.com/office/drawing/2014/main" val="3612365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41" t="-1639" r="-228634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119" t="-1639" r="-105138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3588" t="-1639" r="-1527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0601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75993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200" dirty="0"/>
                            <a:t>…..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598147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8884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𝑧</m:t>
                    </m:r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=12+2∗6+4∗2+6∗4</m:t>
                    </m:r>
                  </m:oMath>
                </a14:m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=56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27657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078479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=12+2∗6+4∗2+6∗4</m:t>
                      </m:r>
                      <m:r>
                        <m:rPr>
                          <m:nor/>
                        </m:rPr>
                        <a:rPr kumimoji="0" lang="en-IN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=56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𝐴𝑐𝑡𝑖𝑣𝑎𝑡𝑖𝑜𝑛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078479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294822" y="2237149"/>
            <a:ext cx="97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w1=6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7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w2=2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48700" y="3783011"/>
            <a:ext cx="8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w3=4</a:t>
            </a:r>
          </a:p>
        </p:txBody>
      </p:sp>
    </p:spTree>
    <p:extLst>
      <p:ext uri="{BB962C8B-B14F-4D97-AF65-F5344CB8AC3E}">
        <p14:creationId xmlns:p14="http://schemas.microsoft.com/office/powerpoint/2010/main" val="421526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034747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=12+2∗6+4∗2+6∗4</m:t>
                      </m:r>
                      <m:r>
                        <m:rPr>
                          <m:nor/>
                        </m:rPr>
                        <a:rPr kumimoji="0" lang="en-IN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=56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𝐴𝑐𝑡𝑖𝑣𝑎𝑡𝑖𝑜𝑛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034747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DCB22-7C8F-4CC0-8005-D4EEA04F4036}"/>
                  </a:ext>
                </a:extLst>
              </p:cNvPr>
              <p:cNvSpPr txBox="1"/>
              <p:nvPr/>
            </p:nvSpPr>
            <p:spPr>
              <a:xfrm>
                <a:off x="7911548" y="2173357"/>
                <a:ext cx="3442252" cy="146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Activation Functions: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Sigmoid </a:t>
                </a:r>
                <a14:m>
                  <m:oMath xmlns:m="http://schemas.openxmlformats.org/officeDocument/2006/math">
                    <m:r>
                      <a:rPr kumimoji="0" lang="en-I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𝒎𝒂𝒙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𝒛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Tanh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0DCB22-7C8F-4CC0-8005-D4EEA04F4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548" y="2173357"/>
                <a:ext cx="3442252" cy="1462708"/>
              </a:xfrm>
              <a:prstGeom prst="rect">
                <a:avLst/>
              </a:prstGeom>
              <a:blipFill>
                <a:blip r:embed="rId4"/>
                <a:stretch>
                  <a:fillRect l="-1593" t="-2510" b="-20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B1733D5-DA64-4323-8D73-23F5D635F81E}"/>
              </a:ext>
            </a:extLst>
          </p:cNvPr>
          <p:cNvSpPr txBox="1"/>
          <p:nvPr/>
        </p:nvSpPr>
        <p:spPr>
          <a:xfrm rot="1691647">
            <a:off x="3294822" y="2237149"/>
            <a:ext cx="97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w1=6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A4387A-BAB0-4569-9D55-4CF2B34C774C}"/>
              </a:ext>
            </a:extLst>
          </p:cNvPr>
          <p:cNvSpPr txBox="1"/>
          <p:nvPr/>
        </p:nvSpPr>
        <p:spPr>
          <a:xfrm>
            <a:off x="3185297" y="2943021"/>
            <a:ext cx="7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w2=2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E05504-90EC-4DC1-8FF1-ED193A0C1E90}"/>
              </a:ext>
            </a:extLst>
          </p:cNvPr>
          <p:cNvSpPr txBox="1"/>
          <p:nvPr/>
        </p:nvSpPr>
        <p:spPr>
          <a:xfrm rot="19691074">
            <a:off x="3248700" y="3783011"/>
            <a:ext cx="80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w3=4</a:t>
            </a:r>
          </a:p>
        </p:txBody>
      </p:sp>
    </p:spTree>
    <p:extLst>
      <p:ext uri="{BB962C8B-B14F-4D97-AF65-F5344CB8AC3E}">
        <p14:creationId xmlns:p14="http://schemas.microsoft.com/office/powerpoint/2010/main" val="305318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𝑧</m:t>
                    </m:r>
                    <m:r>
                      <a:rPr kumimoji="0" lang="en-IN" sz="105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=12+2∗6+4∗2+6∗4</m:t>
                    </m:r>
                  </m:oMath>
                </a14:m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=56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(56)</m:t>
                      </m:r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3154016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16695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43F543-3EF6-404E-9002-C80BCCA228CA}"/>
                  </a:ext>
                </a:extLst>
              </p:cNvPr>
              <p:cNvSpPr txBox="1"/>
              <p:nvPr/>
            </p:nvSpPr>
            <p:spPr>
              <a:xfrm>
                <a:off x="8269357" y="2332382"/>
                <a:ext cx="3442252" cy="146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Activation Functions: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Sigmoid </a:t>
                </a:r>
                <a14:m>
                  <m:oMath xmlns:m="http://schemas.openxmlformats.org/officeDocument/2006/math">
                    <m:r>
                      <a:rPr kumimoji="0" lang="en-I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Relu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𝒎𝒂𝒙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𝟎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𝒛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Tanh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43F543-3EF6-404E-9002-C80BCCA2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7" y="2332382"/>
                <a:ext cx="3442252" cy="1462708"/>
              </a:xfrm>
              <a:prstGeom prst="rect">
                <a:avLst/>
              </a:prstGeom>
              <a:blipFill>
                <a:blip r:embed="rId4"/>
                <a:stretch>
                  <a:fillRect l="-1596" t="-2500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0D8A6A-5809-40EB-8308-165D5D02655B}"/>
                  </a:ext>
                </a:extLst>
              </p:cNvPr>
              <p:cNvSpPr txBox="1"/>
              <p:nvPr/>
            </p:nvSpPr>
            <p:spPr>
              <a:xfrm>
                <a:off x="8269356" y="4041049"/>
                <a:ext cx="3442253" cy="1220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Sigmoid 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</m:den>
                    </m:f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Relu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𝒎𝒂𝒙</m:t>
                    </m:r>
                    <m:d>
                      <m:dPr>
                        <m:ctrlP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𝟎</m:t>
                        </m:r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I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𝟓𝟔</m:t>
                        </m:r>
                      </m:e>
                    </m:d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𝟓𝟔</m:t>
                    </m:r>
                  </m:oMath>
                </a14:m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mbria Math" panose="02040503050406030204" pitchFamily="18" charset="0"/>
                    <a:cs typeface="+mn-cs"/>
                  </a:rPr>
                  <a:t>Tanh</a:t>
                </a:r>
                <a14:m>
                  <m:oMath xmlns:m="http://schemas.openxmlformats.org/officeDocument/2006/math"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𝒛</m:t>
                            </m:r>
                          </m:sup>
                        </m:sSup>
                      </m:den>
                    </m:f>
                    <m:r>
                      <a:rPr kumimoji="0" lang="en-IN" sz="1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  <m:r>
                          <a:rPr kumimoji="0" lang="en-I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sSup>
                          <m:sSupPr>
                            <m:ctrlP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𝒆</m:t>
                            </m:r>
                          </m:e>
                          <m:sup>
                            <m:r>
                              <a:rPr kumimoji="0" lang="en-IN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IN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𝟓𝟔</m:t>
                            </m:r>
                          </m:sup>
                        </m:sSup>
                      </m:den>
                    </m:f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≈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𝟏</m:t>
                    </m:r>
                    <m:r>
                      <a:rPr kumimoji="0" lang="en-I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0D8A6A-5809-40EB-8308-165D5D026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9356" y="4041049"/>
                <a:ext cx="3442253" cy="1220847"/>
              </a:xfrm>
              <a:prstGeom prst="rect">
                <a:avLst/>
              </a:prstGeom>
              <a:blipFill>
                <a:blip r:embed="rId5"/>
                <a:stretch>
                  <a:fillRect l="-1241" b="-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26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06-B5C1-4FC9-BF44-1D1B1592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7528-5388-408D-97ED-1056AAE2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83005"/>
            <a:ext cx="6264614" cy="52606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2BCE3C-766B-4DF2-A6D5-B549AE1C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https://www2.warwick.ac.uk/fac/cross_fac/complexity/people/students/dtc/students2013/eyre/statsreadinggroup/</a:t>
            </a:r>
          </a:p>
        </p:txBody>
      </p:sp>
    </p:spTree>
    <p:extLst>
      <p:ext uri="{BB962C8B-B14F-4D97-AF65-F5344CB8AC3E}">
        <p14:creationId xmlns:p14="http://schemas.microsoft.com/office/powerpoint/2010/main" val="426030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6311170"/>
                  </p:ext>
                </p:extLst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/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920730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/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/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13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5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/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CDDAD9-73AC-4BAE-8ADD-6B6ECAF82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97453">
                <a:off x="2257706" y="2318282"/>
                <a:ext cx="10715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/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C059E75-8AFF-40CB-9BF8-1DAE0FE53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71732">
                <a:off x="1758364" y="3259624"/>
                <a:ext cx="1071562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/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13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64642B7-0E9E-44DD-8918-4E347755E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64692">
                <a:off x="1723977" y="4325613"/>
                <a:ext cx="1071562" cy="3744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1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5AE845-69D1-40E0-8F27-5EC90EB70AB5}"/>
                  </a:ext>
                </a:extLst>
              </p:cNvPr>
              <p:cNvSpPr txBox="1"/>
              <p:nvPr/>
            </p:nvSpPr>
            <p:spPr>
              <a:xfrm rot="3301125">
                <a:off x="3245023" y="1713859"/>
                <a:ext cx="10715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5AE845-69D1-40E0-8F27-5EC90EB7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01125">
                <a:off x="3245023" y="1713859"/>
                <a:ext cx="10715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1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4145514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66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223D-C87F-4046-80ED-E7113C43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3E514-FB11-4961-86E4-616BA4E00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Traditionally designed to handle classification as well as regression tasks</a:t>
            </a:r>
          </a:p>
          <a:p>
            <a:r>
              <a:rPr lang="en-IN" dirty="0"/>
              <a:t>Historically, training was computationally expensive </a:t>
            </a:r>
          </a:p>
          <a:p>
            <a:r>
              <a:rPr lang="en-IN" dirty="0"/>
              <a:t>Renewed interest because of reduction in computing cost</a:t>
            </a:r>
          </a:p>
          <a:p>
            <a:r>
              <a:rPr lang="en-IN" dirty="0"/>
              <a:t>Will focus on the most basic neural network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26337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7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83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D0F283-55E0-43A4-A96D-D353B7A455C7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5D0F283-55E0-43A4-A96D-D353B7A4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851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8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945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25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810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387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2 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418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/>
              <p:nvPr/>
            </p:nvSpPr>
            <p:spPr>
              <a:xfrm>
                <a:off x="7229475" y="3980374"/>
                <a:ext cx="2457450" cy="283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980374"/>
                <a:ext cx="2457450" cy="2839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70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4.5, 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 b="-7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𝟒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𝟓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/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/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554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B872-9F64-42E7-8411-D368348C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689"/>
            <a:ext cx="10515600" cy="1325563"/>
          </a:xfrm>
        </p:spPr>
        <p:txBody>
          <a:bodyPr/>
          <a:lstStyle/>
          <a:p>
            <a:r>
              <a:rPr lang="en-IN" b="1" dirty="0"/>
              <a:t>Neuron: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Age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Income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/>
                            <a:t>Expenses </a:t>
                          </a:r>
                          <a14:m>
                            <m:oMath xmlns:m="http://schemas.openxmlformats.org/officeDocument/2006/math">
                              <m:r>
                                <a:rPr lang="en-IN" sz="16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p>
                                <m:sSupPr>
                                  <m:ctrlP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  <m:sup>
                                  <m:r>
                                    <a:rPr lang="en-IN" sz="16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  <m:r>
                                <a:rPr lang="en-IN" sz="16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8AD84FB-F29A-4D5D-9615-6194846E3C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16898"/>
                  </p:ext>
                </p:extLst>
              </p:nvPr>
            </p:nvGraphicFramePr>
            <p:xfrm>
              <a:off x="6129353" y="1171579"/>
              <a:ext cx="5629274" cy="108923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61404">
                      <a:extLst>
                        <a:ext uri="{9D8B030D-6E8A-4147-A177-3AD203B41FA5}">
                          <a16:colId xmlns:a16="http://schemas.microsoft.com/office/drawing/2014/main" val="354709646"/>
                        </a:ext>
                      </a:extLst>
                    </a:gridCol>
                    <a:gridCol w="2010470">
                      <a:extLst>
                        <a:ext uri="{9D8B030D-6E8A-4147-A177-3AD203B41FA5}">
                          <a16:colId xmlns:a16="http://schemas.microsoft.com/office/drawing/2014/main" val="3232597702"/>
                        </a:ext>
                      </a:extLst>
                    </a:gridCol>
                    <a:gridCol w="2057400">
                      <a:extLst>
                        <a:ext uri="{9D8B030D-6E8A-4147-A177-3AD203B41FA5}">
                          <a16:colId xmlns:a16="http://schemas.microsoft.com/office/drawing/2014/main" val="1946548989"/>
                        </a:ext>
                      </a:extLst>
                    </a:gridCol>
                  </a:tblGrid>
                  <a:tr h="3475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1" t="-5263" r="-262891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879" t="-5263" r="-103939" b="-2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3669" t="-5263" r="-1479" b="-226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5869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212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N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36132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/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F8A706C-01AB-4155-BA92-FE3778FB1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99" y="3349229"/>
                <a:ext cx="1128712" cy="108585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A34CBCA-6410-405C-87FD-B9996C71FCE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651186" y="2282432"/>
            <a:ext cx="2322709" cy="1225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2CB706-C75B-4A43-94E8-2B78012F8DCE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613079" y="4276061"/>
            <a:ext cx="2360816" cy="744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/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1CC993-69AD-4D5B-8097-E108728D3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99" y="2368032"/>
                <a:ext cx="1543065" cy="114021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19F6D65-F95E-44AF-8AB4-1AB09F6E6BAB}"/>
              </a:ext>
            </a:extLst>
          </p:cNvPr>
          <p:cNvCxnSpPr>
            <a:stCxn id="5" idx="6"/>
            <a:endCxn id="37" idx="2"/>
          </p:cNvCxnSpPr>
          <p:nvPr/>
        </p:nvCxnSpPr>
        <p:spPr>
          <a:xfrm flipV="1">
            <a:off x="4937311" y="2938140"/>
            <a:ext cx="2528888" cy="954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4F3ED0-3749-4995-979A-E00DB57B0119}"/>
              </a:ext>
            </a:extLst>
          </p:cNvPr>
          <p:cNvSpPr txBox="1"/>
          <p:nvPr/>
        </p:nvSpPr>
        <p:spPr>
          <a:xfrm>
            <a:off x="1279711" y="211615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0ACA7B-792C-4117-9DB0-CA4F7DC7467D}"/>
              </a:ext>
            </a:extLst>
          </p:cNvPr>
          <p:cNvSpPr txBox="1"/>
          <p:nvPr/>
        </p:nvSpPr>
        <p:spPr>
          <a:xfrm>
            <a:off x="946343" y="3386644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7308EA-335C-43EF-83A9-099C6E21AAC2}"/>
              </a:ext>
            </a:extLst>
          </p:cNvPr>
          <p:cNvSpPr txBox="1"/>
          <p:nvPr/>
        </p:nvSpPr>
        <p:spPr>
          <a:xfrm>
            <a:off x="1317818" y="4836825"/>
            <a:ext cx="333368" cy="36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7B4016-B0BA-44C0-9877-C50A1FD3FCB3}"/>
              </a:ext>
            </a:extLst>
          </p:cNvPr>
          <p:cNvCxnSpPr>
            <a:stCxn id="44" idx="3"/>
            <a:endCxn id="5" idx="2"/>
          </p:cNvCxnSpPr>
          <p:nvPr/>
        </p:nvCxnSpPr>
        <p:spPr>
          <a:xfrm>
            <a:off x="1279711" y="3570687"/>
            <a:ext cx="2528888" cy="3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2CDDAD9-73AC-4BAE-8ADD-6B6ECAF823F2}"/>
              </a:ext>
            </a:extLst>
          </p:cNvPr>
          <p:cNvSpPr txBox="1"/>
          <p:nvPr/>
        </p:nvSpPr>
        <p:spPr>
          <a:xfrm rot="1697453">
            <a:off x="2257706" y="2318282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0.2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C09B6D5-E311-4CD1-9674-FC8AB91DB283}"/>
              </a:ext>
            </a:extLst>
          </p:cNvPr>
          <p:cNvCxnSpPr>
            <a:cxnSpLocks/>
          </p:cNvCxnSpPr>
          <p:nvPr/>
        </p:nvCxnSpPr>
        <p:spPr>
          <a:xfrm>
            <a:off x="4935594" y="3892154"/>
            <a:ext cx="2420752" cy="1751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/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CCD011A-5FA1-4F58-8612-D9B6ECFD06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925" y="5020868"/>
                <a:ext cx="1543065" cy="114021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C059E75-8AFF-40CB-9BF8-1DAE0FE535CF}"/>
              </a:ext>
            </a:extLst>
          </p:cNvPr>
          <p:cNvSpPr txBox="1"/>
          <p:nvPr/>
        </p:nvSpPr>
        <p:spPr>
          <a:xfrm rot="371732">
            <a:off x="1758364" y="3261227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-0.5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642B7-0E9E-44DD-8918-4E347755E0FF}"/>
              </a:ext>
            </a:extLst>
          </p:cNvPr>
          <p:cNvSpPr txBox="1"/>
          <p:nvPr/>
        </p:nvSpPr>
        <p:spPr>
          <a:xfrm rot="20364692">
            <a:off x="2049094" y="4266563"/>
            <a:ext cx="735719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/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0.8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534014C-A063-48E9-941C-44BD4105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8463">
                <a:off x="5190689" y="3079855"/>
                <a:ext cx="881062" cy="3738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/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EB672FD-2A1E-4158-91F6-2C6CD7D23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40216">
                <a:off x="5392491" y="4060603"/>
                <a:ext cx="881062" cy="3744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/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𝑹𝒆𝒍𝒖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𝒛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1EE494D-2748-4DA8-A50E-7A434965E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57" y="2550157"/>
                <a:ext cx="2613216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/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</m:sSub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>
                        <m:sSub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E4E6CEA-ED06-421F-9A58-00224E43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4725982"/>
                <a:ext cx="4089090" cy="2725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34AA01-C08C-4122-A642-FE5F752C54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885173" y="1171579"/>
            <a:ext cx="1487782" cy="217765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5AE845-69D1-40E0-8F27-5EC90EB70AB5}"/>
              </a:ext>
            </a:extLst>
          </p:cNvPr>
          <p:cNvSpPr txBox="1"/>
          <p:nvPr/>
        </p:nvSpPr>
        <p:spPr>
          <a:xfrm rot="3301125">
            <a:off x="3245023" y="1713859"/>
            <a:ext cx="10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/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16CE8-F221-4CF9-9DCB-6EECB1A41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070" y="5204911"/>
                <a:ext cx="3880011" cy="272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/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𝐳</m:t>
                          </m:r>
                        </m:e>
                        <m:sub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F44C25-573B-44CF-88FA-368E5105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8563" y="5612400"/>
                <a:ext cx="3880011" cy="2725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/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𝐟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𝐦𝐚𝐱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,−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𝟖</m:t>
                          </m:r>
                        </m:e>
                      </m:d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D2DBB75-1943-4338-AA58-44A46A46C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876" y="5962678"/>
                <a:ext cx="3880011" cy="283411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/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𝟖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428A4-8D98-4299-A968-F94870FF6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599350"/>
                <a:ext cx="2457450" cy="2732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/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B375CB-03A1-4920-A909-E70F2C9E0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75" y="3980374"/>
                <a:ext cx="2457450" cy="2732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/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𝒛</m:t>
                              </m:r>
                            </m:e>
                            <m:sub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kumimoji="0" lang="en-IN" sz="11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𝒎𝒂𝒙</m:t>
                      </m:r>
                      <m:d>
                        <m:dPr>
                          <m:ctrlP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  <m:r>
                            <a:rPr kumimoji="0" lang="en-IN" sz="11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e>
                      </m:d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en-IN" sz="1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</m:oMath>
                  </m:oMathPara>
                </a14:m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E213D25-54B6-429E-B37A-DDCC8BBA7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99" y="4261364"/>
                <a:ext cx="2884377" cy="284245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8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MLP Architecture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772A71-BC00-4007-AA33-074F0AE21D9D}"/>
              </a:ext>
            </a:extLst>
          </p:cNvPr>
          <p:cNvSpPr/>
          <p:nvPr/>
        </p:nvSpPr>
        <p:spPr>
          <a:xfrm>
            <a:off x="1695626" y="1690690"/>
            <a:ext cx="756027" cy="421004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50950-8985-49D7-92C8-C9F6A0739F94}"/>
              </a:ext>
            </a:extLst>
          </p:cNvPr>
          <p:cNvSpPr txBox="1"/>
          <p:nvPr/>
        </p:nvSpPr>
        <p:spPr>
          <a:xfrm>
            <a:off x="1343025" y="6186488"/>
            <a:ext cx="1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 Layer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EE82EA-A758-4979-9F81-E94C28FE9806}"/>
              </a:ext>
            </a:extLst>
          </p:cNvPr>
          <p:cNvSpPr/>
          <p:nvPr/>
        </p:nvSpPr>
        <p:spPr>
          <a:xfrm>
            <a:off x="4181060" y="1657349"/>
            <a:ext cx="768628" cy="421004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8E5D6D-4E9C-43A0-9F9F-369EE796C57F}"/>
              </a:ext>
            </a:extLst>
          </p:cNvPr>
          <p:cNvSpPr txBox="1"/>
          <p:nvPr/>
        </p:nvSpPr>
        <p:spPr>
          <a:xfrm>
            <a:off x="3878186" y="6186488"/>
            <a:ext cx="1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Hidden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67F3E7-D364-472B-A22D-A6CFB072D945}"/>
              </a:ext>
            </a:extLst>
          </p:cNvPr>
          <p:cNvSpPr/>
          <p:nvPr/>
        </p:nvSpPr>
        <p:spPr>
          <a:xfrm>
            <a:off x="5900738" y="2650435"/>
            <a:ext cx="864417" cy="181696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C48EDB-E535-47CC-A861-74FCDC255AB3}"/>
              </a:ext>
            </a:extLst>
          </p:cNvPr>
          <p:cNvSpPr txBox="1"/>
          <p:nvPr/>
        </p:nvSpPr>
        <p:spPr>
          <a:xfrm>
            <a:off x="5639907" y="4683569"/>
            <a:ext cx="15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1959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2" grpId="0" animBg="1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044CA-FAE4-4E97-82D7-690905F8C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8E7328-CB50-4B91-9B8C-7B88B1274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92A797-8461-4349-B53B-63B516602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85B693E-C1A0-4A9F-B41E-E8D03CEB4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8EB024-5C8C-4FEA-8BBC-834E132D2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1B3C9D-CB73-4546-8958-4B2D0575D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1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9825-DDF9-4D93-9E3C-FE87B9C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A7EF6-B54E-4F8E-98C4-63C94637F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01" y="1482794"/>
            <a:ext cx="6065017" cy="428190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44ABA0-D2B4-47E7-91B4-1E10EAA8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https://giphy.com/gifs/brain-neuroscience-visualization-l41lJ8ywG1ncm9FXW</a:t>
            </a:r>
          </a:p>
        </p:txBody>
      </p:sp>
    </p:spTree>
    <p:extLst>
      <p:ext uri="{BB962C8B-B14F-4D97-AF65-F5344CB8AC3E}">
        <p14:creationId xmlns:p14="http://schemas.microsoft.com/office/powerpoint/2010/main" val="3482015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109EF-600E-438A-87FA-DFD4E11F9519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3109EF-600E-438A-87FA-DFD4E11F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47E532-AA82-444A-A74D-66687E85690D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47E532-AA82-444A-A74D-66687E856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D37BA0-13D8-44C8-9D8D-7601153DD4F3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D37BA0-13D8-44C8-9D8D-7601153DD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A5ED94-6C77-44D9-A438-881E4F095AC1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A5ED94-6C77-44D9-A438-881E4F095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678295-6150-4C25-9ED2-6093C8F993F0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678295-6150-4C25-9ED2-6093C8F9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C94B94-0584-4298-8B13-21C6E30AB4B1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C94B94-0584-4298-8B13-21C6E30AB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111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91D9F-75A2-4E9F-8D02-8B94BCF1B12A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91D9F-75A2-4E9F-8D02-8B94BCF1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8985FB-F212-4E73-9992-524D771952B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8985FB-F212-4E73-9992-524D7719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8418B8-900B-4E72-8367-E43484BD23A5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8418B8-900B-4E72-8367-E43484BD2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58C336-04E2-4465-8124-E0BEB501E5F3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58C336-04E2-4465-8124-E0BEB501E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47ABF9-0521-4DAB-A92D-D44B5AEDD04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47ABF9-0521-4DAB-A92D-D44B5AED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EF9BDA-9053-40E0-A322-B9BD4FB6741D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EF9BDA-9053-40E0-A322-B9BD4FB6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43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C1E92C-05C4-4D40-A32F-4C51794AE608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C1E92C-05C4-4D40-A32F-4C51794AE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BCB9EF-DA93-4FA2-BAEB-2F34549D791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DBCB9EF-DA93-4FA2-BAEB-2F34549D7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110F90-77E4-45AE-9887-FBEA1D6422E5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110F90-77E4-45AE-9887-FBEA1D642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0733C-7AC2-4251-B50B-1C7D898C8B53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C0733C-7AC2-4251-B50B-1C7D898C8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B732AB-F998-4D01-BC5C-59115E418DD9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CB732AB-F998-4D01-BC5C-59115E418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371BC5-1356-4883-8BA4-702EF8B23DD6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371BC5-1356-4883-8BA4-702EF8B23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157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E2EF-2A11-4B3E-80CC-3A5B41936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What is estimated?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6BDED9-361B-49E8-AD4B-B65BE7C67E27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6FF5CB-07DF-4BC7-A858-D3A5DFB06EDB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9537DE2-3458-4303-86AA-C9F01F9BB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15FB4B6-5DE8-4516-A796-CDDFD6071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E08C5DA-FACD-4A22-99AC-D1B3C843C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35A76-BA77-4586-9744-32E1E607F274}"/>
              </a:ext>
            </a:extLst>
          </p:cNvPr>
          <p:cNvCxnSpPr>
            <a:stCxn id="3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16994-489A-4DB9-A72B-EDC0F02DDE2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AE5567-4B9A-4AB7-856C-AD021BAF2F8F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78C301E-434E-4984-9099-689604A79023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4CC0FE-EF6C-4494-945C-0C082A9D1546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BBEC5B0-2F5E-4641-85E2-274C11BB540F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6A70240-25D4-4C37-9555-80E13F5989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70933" y="2900115"/>
          <a:ext cx="4929808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2452">
                  <a:extLst>
                    <a:ext uri="{9D8B030D-6E8A-4147-A177-3AD203B41FA5}">
                      <a16:colId xmlns:a16="http://schemas.microsoft.com/office/drawing/2014/main" val="1970038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47596695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269225331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849547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943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980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73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57123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5192B1DF-8150-4CCC-9FFF-D373FABBC033}"/>
              </a:ext>
            </a:extLst>
          </p:cNvPr>
          <p:cNvSpPr txBox="1"/>
          <p:nvPr/>
        </p:nvSpPr>
        <p:spPr>
          <a:xfrm>
            <a:off x="8587409" y="2232127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Iteration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E5EFE-1C86-43FE-A3A3-9995453D49D6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0E5EFE-1C86-43FE-A3A3-9995453D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C6F3B-61C5-4B1E-9581-852A7A3BC78B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FCC6F3B-61C5-4B1E-9581-852A7A3BC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27F4-6E52-43D9-8EC8-85D0EB9D4AC2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2CB27F4-6E52-43D9-8EC8-85D0EB9D4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E530F0-85ED-4D0E-A84F-DECA2D6B5FD2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BE530F0-85ED-4D0E-A84F-DECA2D6B5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412D84-0E66-4B69-81D8-B71413D257C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412D84-0E66-4B69-81D8-B71413D25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5DE33-948A-451E-A26F-B2BCF460CE1D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355DE33-948A-451E-A26F-B2BCF460C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962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7950-1989-47B2-8B94-369DB3A4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Loss Functions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441B3-0770-4377-AAA3-1D4CA99EAB69}"/>
              </a:ext>
            </a:extLst>
          </p:cNvPr>
          <p:cNvSpPr txBox="1"/>
          <p:nvPr/>
        </p:nvSpPr>
        <p:spPr>
          <a:xfrm>
            <a:off x="1020417" y="1690690"/>
            <a:ext cx="103333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find optimum weights, Neural Networks optimize a loss function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most common tasks done by Neural Networks: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regression problems, the loss function minimized is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classification problems, the loss function minimized is 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Cross Entropy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9633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57288" y="4697895"/>
            <a:ext cx="1320869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4AC1B-E443-41B6-A487-DE7B48613176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8F839D-E4F7-45E6-B9BE-7E7BB9D47CA9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0B134A35-B74F-43FC-8D65-59DA159167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312" y="2883672"/>
          <a:ext cx="410449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0238">
                  <a:extLst>
                    <a:ext uri="{9D8B030D-6E8A-4147-A177-3AD203B41FA5}">
                      <a16:colId xmlns:a16="http://schemas.microsoft.com/office/drawing/2014/main" val="35878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889932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11795131"/>
                    </a:ext>
                  </a:extLst>
                </a:gridCol>
                <a:gridCol w="674529">
                  <a:extLst>
                    <a:ext uri="{9D8B030D-6E8A-4147-A177-3AD203B41FA5}">
                      <a16:colId xmlns:a16="http://schemas.microsoft.com/office/drawing/2014/main" val="3934921628"/>
                    </a:ext>
                  </a:extLst>
                </a:gridCol>
                <a:gridCol w="820898">
                  <a:extLst>
                    <a:ext uri="{9D8B030D-6E8A-4147-A177-3AD203B41FA5}">
                      <a16:colId xmlns:a16="http://schemas.microsoft.com/office/drawing/2014/main" val="2837319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0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1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3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510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/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𝐿𝑜𝑠𝑠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=∑</m:t>
                      </m:r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𝑎𝑐𝑡𝑢𝑎𝑙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𝑝𝑟𝑒𝑑𝑖𝑐𝑡𝑒𝑑</m:t>
                              </m:r>
                            </m:e>
                          </m:d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𝑅𝑆𝑆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B90103C-420B-42BE-B92C-C5A5C6B42E8C}"/>
              </a:ext>
            </a:extLst>
          </p:cNvPr>
          <p:cNvSpPr txBox="1"/>
          <p:nvPr/>
        </p:nvSpPr>
        <p:spPr>
          <a:xfrm>
            <a:off x="8707051" y="2220777"/>
            <a:ext cx="131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70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E2A5-AB32-4CCF-82AC-362283A7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Network: Loss Functions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21628-1E99-4279-A240-B94A58A2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30192"/>
          </a:xfrm>
        </p:spPr>
        <p:txBody>
          <a:bodyPr/>
          <a:lstStyle/>
          <a:p>
            <a:r>
              <a:rPr lang="en-IN" dirty="0"/>
              <a:t>How does a neural network classifier works?</a:t>
            </a:r>
          </a:p>
        </p:txBody>
      </p:sp>
    </p:spTree>
    <p:extLst>
      <p:ext uri="{BB962C8B-B14F-4D97-AF65-F5344CB8AC3E}">
        <p14:creationId xmlns:p14="http://schemas.microsoft.com/office/powerpoint/2010/main" val="3382428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62A9E1C-F608-4E32-AB66-569256EC1A3B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62A9E1C-F608-4E32-AB66-569256EC1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CE7BD5-916A-4728-9EEF-7A5DBA5504C7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CE7BD5-916A-4728-9EEF-7A5DBA550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08797C-340B-4F5B-9421-A2B82D5F4877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108797C-340B-4F5B-9421-A2B82D5F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D614343-30ED-4394-95CC-C3D64A617796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D614343-30ED-4394-95CC-C3D64A617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23F713-AE88-4AF1-B68F-83811D7F2DA6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D23F713-AE88-4AF1-B68F-83811D7F2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C0398F-8FFC-4387-8FDC-BB9ADE00996C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BC0398F-8FFC-4387-8FDC-BB9ADE009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216257-8EAD-4696-8AC9-06829D96174C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F216257-8EAD-4696-8AC9-06829D961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B73F4C-49CF-4EE5-B23D-AE95F70D31DC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BB73F4C-49CF-4EE5-B23D-AE95F70D3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6B2DA-5180-4547-B441-81741DFEB26A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896B2DA-5180-4547-B441-81741DFEB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C986A3-F00A-414B-B059-C57AA4E06D14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C986A3-F00A-414B-B059-C57AA4E0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7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6AB39B-0480-4E09-B724-0AAC2273615E}"/>
              </a:ext>
            </a:extLst>
          </p:cNvPr>
          <p:cNvSpPr/>
          <p:nvPr/>
        </p:nvSpPr>
        <p:spPr>
          <a:xfrm>
            <a:off x="8507897" y="2015802"/>
            <a:ext cx="1683025" cy="3116839"/>
          </a:xfrm>
          <a:prstGeom prst="rightBrace">
            <a:avLst>
              <a:gd name="adj1" fmla="val 40616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795D4-9CF6-45EC-AF38-AA30092F6F94}"/>
              </a:ext>
            </a:extLst>
          </p:cNvPr>
          <p:cNvSpPr txBox="1"/>
          <p:nvPr/>
        </p:nvSpPr>
        <p:spPr>
          <a:xfrm rot="5400000">
            <a:off x="9558653" y="3463515"/>
            <a:ext cx="191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Softmax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902B59-E0DF-4484-BC38-974CB835F798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F902B59-E0DF-4484-BC38-974CB835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791562-79F5-4F62-972B-B4860AF13840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791562-79F5-4F62-972B-B4860AF1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9CCD3A-2735-428D-B255-E1383439FDDF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9CCD3A-2735-428D-B255-E1383439F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0A13CE-0A99-45C4-AC1F-245619687BE7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C0A13CE-0A99-45C4-AC1F-245619687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48667D-1069-4AE0-9DC0-F34A2473B72B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48667D-1069-4AE0-9DC0-F34A2473B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6702C-B711-43EE-9612-C8145C5DD600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386702C-B711-43EE-9612-C8145C5DD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9AE398-66E0-43AB-9891-0D7ECE874538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9AE398-66E0-43AB-9891-0D7ECE87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5B86D6-7AD3-40E5-A20B-E6AE1EE7149D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35B86D6-7AD3-40E5-A20B-E6AE1EE71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822420-19DE-40F4-A9F3-0EC687E8C461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822420-19DE-40F4-A9F3-0EC687E8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4CD852C-3D82-4D75-A523-DCDFFFEF38ED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4CD852C-3D82-4D75-A523-DCDFFFEF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233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6AB39B-0480-4E09-B724-0AAC2273615E}"/>
              </a:ext>
            </a:extLst>
          </p:cNvPr>
          <p:cNvSpPr/>
          <p:nvPr/>
        </p:nvSpPr>
        <p:spPr>
          <a:xfrm>
            <a:off x="8507897" y="2015802"/>
            <a:ext cx="1683025" cy="3116839"/>
          </a:xfrm>
          <a:prstGeom prst="rightBrace">
            <a:avLst>
              <a:gd name="adj1" fmla="val 40616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65944-D3C6-4862-899C-734824E9C407}"/>
                  </a:ext>
                </a:extLst>
              </p:cNvPr>
              <p:cNvSpPr txBox="1"/>
              <p:nvPr/>
            </p:nvSpPr>
            <p:spPr>
              <a:xfrm>
                <a:off x="10045150" y="3213653"/>
                <a:ext cx="1417982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sSup>
                            <m:s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I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365944-D3C6-4862-899C-734824E9C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150" y="3213653"/>
                <a:ext cx="1417982" cy="6705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F7766A-5C41-426E-A47F-23C13C455545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DF7766A-5C41-426E-A47F-23C13C45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DDBBE7-DCB0-46C1-B07C-6ED92253FEE9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DDBBE7-DCB0-46C1-B07C-6ED92253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8FB56-6E2F-4966-BF4F-F33C29617B40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C8FB56-6E2F-4966-BF4F-F33C29617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7AC947-CF4D-4FC6-BCB3-A4515CF92C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7AC947-CF4D-4FC6-BCB3-A4515CF92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E926E7-3980-4D27-A878-1DB1715B6E93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AE926E7-3980-4D27-A878-1DB1715B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37CD96-DEC6-4E47-B954-D6B37B990943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737CD96-DEC6-4E47-B954-D6B37B990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6E19B5-96A0-481B-B1AE-31D6BF667002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16E19B5-96A0-481B-B1AE-31D6BF667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5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5F658F-B469-41B6-94FC-5A179FB3B3FF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5F658F-B469-41B6-94FC-5A179FB3B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58866B-C544-4235-AD58-EE2418FB6408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58866B-C544-4235-AD58-EE2418FB6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7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0237C-F73A-44C6-91FD-061A40F216A9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10237C-F73A-44C6-91FD-061A40F21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36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151D-F3E6-48AF-9474-2DEA27D3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94B3E-72D6-4808-B910-79186AAAE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4" y="1690690"/>
            <a:ext cx="82200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52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8474824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8454948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8448324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8481393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962108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987800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987800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987800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54FF51-31A1-4521-805F-6E80734620B8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354FF51-31A1-4521-805F-6E8073462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4DFAD5-C3A1-4F35-9528-136DD32CC809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64DFAD5-C3A1-4F35-9528-136DD32CC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4F5D-C462-4180-A92D-2B6B62393F9A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B64F5D-C462-4180-A92D-2B6B62393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F05155-0E12-4B94-AA78-0061B4AE8AA2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F05155-0E12-4B94-AA78-0061B4AE8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9C305B-6C0B-4D3A-879C-C5540D81D2F6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9C305B-6C0B-4D3A-879C-C5540D81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E990180-2DE8-44B7-94A5-7EC5BB6DDC10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E990180-2DE8-44B7-94A5-7EC5BB6DD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CB41DD-8DE1-49D1-98B2-1200FB68CA9D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2CB41DD-8DE1-49D1-98B2-1200FB68C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1046C9-9D29-451F-8B2D-5DC442C2960B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A1046C9-9D29-451F-8B2D-5DC442C29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5A636DC-C1A1-483D-A410-6C88191D2BD1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5A636DC-C1A1-483D-A410-6C88191D2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168D8-5C50-43E3-8728-71FE4F03B8D5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B4168D8-5C50-43E3-8728-71FE4F03B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58D89B8-5406-4306-B598-03F04E08AEC6}"/>
              </a:ext>
            </a:extLst>
          </p:cNvPr>
          <p:cNvSpPr txBox="1"/>
          <p:nvPr/>
        </p:nvSpPr>
        <p:spPr>
          <a:xfrm>
            <a:off x="9637362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</p:spTree>
    <p:extLst>
      <p:ext uri="{BB962C8B-B14F-4D97-AF65-F5344CB8AC3E}">
        <p14:creationId xmlns:p14="http://schemas.microsoft.com/office/powerpoint/2010/main" val="398950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6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1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270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949688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947417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949688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949689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948643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923182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3514697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8474824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8454948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8448324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8481393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10363204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10620127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10620126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10620126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62108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87800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87800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87800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3ED0A0-5EAC-4917-A882-F2FFC2FE8615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63ED0A0-5EAC-4917-A882-F2FFC2FE8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8B0C34-8E93-47A7-8CB7-E864B54F6643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8B0C34-8E93-47A7-8CB7-E864B54F6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8C070D-B1F4-4E64-A3A6-49D49DE7D29C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8C070D-B1F4-4E64-A3A6-49D49DE7D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54FF8-1220-49D5-90DF-0B678971C149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054FF8-1220-49D5-90DF-0B678971C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1DD7BB-488A-4E3E-B54C-12ED337099C1}"/>
                  </a:ext>
                </a:extLst>
              </p:cNvPr>
              <p:cNvSpPr txBox="1"/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B1DD7BB-488A-4E3E-B54C-12ED33709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5261113" y="1805909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CC0DAD-4FDA-44A6-8810-55958376EAEA}"/>
                  </a:ext>
                </a:extLst>
              </p:cNvPr>
              <p:cNvSpPr txBox="1"/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0CC0DAD-4FDA-44A6-8810-55958376E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721668" y="2566191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3D2486-E12E-426C-BC5C-7BA0A95849DA}"/>
                  </a:ext>
                </a:extLst>
              </p:cNvPr>
              <p:cNvSpPr txBox="1"/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43D2486-E12E-426C-BC5C-7BA0A9584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6983898" y="4167730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D172A5-83A8-4456-BEA2-1AFD014ED812}"/>
                  </a:ext>
                </a:extLst>
              </p:cNvPr>
              <p:cNvSpPr txBox="1"/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D172A5-83A8-4456-BEA2-1AFD014E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6294777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5AAEC2-DFC1-4E59-9210-3A7FA646DAC9}"/>
                  </a:ext>
                </a:extLst>
              </p:cNvPr>
              <p:cNvSpPr txBox="1"/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D5AAEC2-DFC1-4E59-9210-3A7FA646D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5450257" y="4101616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56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A405FE-8F0D-433A-8EAD-C8CC1F186E1E}"/>
                  </a:ext>
                </a:extLst>
              </p:cNvPr>
              <p:cNvSpPr txBox="1"/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7A405FE-8F0D-433A-8EAD-C8CC1F186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5026918" y="3769549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8D7FD4C4-EE58-468E-B1FA-0E3679388D60}"/>
              </a:ext>
            </a:extLst>
          </p:cNvPr>
          <p:cNvSpPr txBox="1"/>
          <p:nvPr/>
        </p:nvSpPr>
        <p:spPr>
          <a:xfrm>
            <a:off x="9637362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E69088-970B-4C30-9586-AAE57CB0A6AE}"/>
              </a:ext>
            </a:extLst>
          </p:cNvPr>
          <p:cNvSpPr txBox="1"/>
          <p:nvPr/>
        </p:nvSpPr>
        <p:spPr>
          <a:xfrm>
            <a:off x="10379484" y="1204562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Row2</a:t>
            </a:r>
          </a:p>
        </p:txBody>
      </p:sp>
    </p:spTree>
    <p:extLst>
      <p:ext uri="{BB962C8B-B14F-4D97-AF65-F5344CB8AC3E}">
        <p14:creationId xmlns:p14="http://schemas.microsoft.com/office/powerpoint/2010/main" val="3231104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166198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66198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1934825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1934824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934825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1934825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406356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404085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406356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406357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465246" y="2456961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379850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2971365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7931492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7911616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7904992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7938061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981987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1007679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1007679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1007679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077750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334673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334672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334672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D83B1E-1399-4942-821E-D3A4FFC05698}"/>
              </a:ext>
            </a:extLst>
          </p:cNvPr>
          <p:cNvSpPr txBox="1"/>
          <p:nvPr/>
        </p:nvSpPr>
        <p:spPr>
          <a:xfrm>
            <a:off x="10581875" y="1546720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153822-9E92-4AE7-A61D-46CC65B3C635}"/>
              </a:ext>
            </a:extLst>
          </p:cNvPr>
          <p:cNvSpPr txBox="1"/>
          <p:nvPr/>
        </p:nvSpPr>
        <p:spPr>
          <a:xfrm>
            <a:off x="10461107" y="1911152"/>
            <a:ext cx="13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5C4D9C-8225-4B89-B20A-91C007CF19F8}"/>
                  </a:ext>
                </a:extLst>
              </p:cNvPr>
              <p:cNvSpPr txBox="1"/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15C4D9C-8225-4B89-B20A-91C007CF1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D9480BC-35D9-4B71-B539-F9988F7B716F}"/>
                  </a:ext>
                </a:extLst>
              </p:cNvPr>
              <p:cNvSpPr txBox="1"/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D9480BC-35D9-4B71-B539-F9988F7B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55C306-D4CA-4F93-BBE5-8F72396C70FF}"/>
                  </a:ext>
                </a:extLst>
              </p:cNvPr>
              <p:cNvSpPr txBox="1"/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655C306-D4CA-4F93-BBE5-8F72396C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F113A-C53E-4E86-B804-D2111DCF148F}"/>
                  </a:ext>
                </a:extLst>
              </p:cNvPr>
              <p:cNvSpPr txBox="1"/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DF113A-C53E-4E86-B804-D2111DCF1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992BC4-A3E1-4E8F-B908-19CAC8A595BC}"/>
                  </a:ext>
                </a:extLst>
              </p:cNvPr>
              <p:cNvSpPr txBox="1"/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992BC4-A3E1-4E8F-B908-19CAC8A59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08FE31-6F5D-47E9-93EB-C38420F5859D}"/>
                  </a:ext>
                </a:extLst>
              </p:cNvPr>
              <p:cNvSpPr txBox="1"/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908FE31-6F5D-47E9-93EB-C38420F58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F8721E-CF1D-424F-B652-ED39CFCE92F6}"/>
                  </a:ext>
                </a:extLst>
              </p:cNvPr>
              <p:cNvSpPr txBox="1"/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AF8721E-CF1D-424F-B652-ED39CFCE9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3573F-C2A1-4BC7-9C4C-6E6825ADB81D}"/>
                  </a:ext>
                </a:extLst>
              </p:cNvPr>
              <p:cNvSpPr txBox="1"/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053573F-C2A1-4BC7-9C4C-6E6825AD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6780593-2C65-4812-9FB3-AE6ED3564D7F}"/>
                  </a:ext>
                </a:extLst>
              </p:cNvPr>
              <p:cNvSpPr txBox="1"/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6780593-2C65-4812-9FB3-AE6ED3564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4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331BB7B-EC07-42CE-A213-8EAC6D713B6E}"/>
                  </a:ext>
                </a:extLst>
              </p:cNvPr>
              <p:cNvSpPr txBox="1"/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331BB7B-EC07-42CE-A213-8EAC6D713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DED27C2C-124E-41A7-B297-DF8038D762F5}"/>
              </a:ext>
            </a:extLst>
          </p:cNvPr>
          <p:cNvSpPr txBox="1"/>
          <p:nvPr/>
        </p:nvSpPr>
        <p:spPr>
          <a:xfrm>
            <a:off x="9167095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EF22E2-295F-477D-984F-BE276DC52716}"/>
              </a:ext>
            </a:extLst>
          </p:cNvPr>
          <p:cNvSpPr txBox="1"/>
          <p:nvPr/>
        </p:nvSpPr>
        <p:spPr>
          <a:xfrm>
            <a:off x="9909217" y="1204562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Row2</a:t>
            </a:r>
          </a:p>
        </p:txBody>
      </p:sp>
    </p:spTree>
    <p:extLst>
      <p:ext uri="{BB962C8B-B14F-4D97-AF65-F5344CB8AC3E}">
        <p14:creationId xmlns:p14="http://schemas.microsoft.com/office/powerpoint/2010/main" val="2021853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166198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66198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1934825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1934824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934825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1934825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406356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404085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406356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406357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405311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379850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2971365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7931492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7911616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7904992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7938061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2D826-5F6B-484B-9DF0-055AE24C1A3A}"/>
              </a:ext>
            </a:extLst>
          </p:cNvPr>
          <p:cNvSpPr txBox="1"/>
          <p:nvPr/>
        </p:nvSpPr>
        <p:spPr>
          <a:xfrm>
            <a:off x="9819872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42BC50-FE47-4133-A6AE-4A6996C63B31}"/>
              </a:ext>
            </a:extLst>
          </p:cNvPr>
          <p:cNvSpPr txBox="1"/>
          <p:nvPr/>
        </p:nvSpPr>
        <p:spPr>
          <a:xfrm>
            <a:off x="10076795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4C3E3E-7615-46DC-AF16-F865840144A2}"/>
              </a:ext>
            </a:extLst>
          </p:cNvPr>
          <p:cNvSpPr txBox="1"/>
          <p:nvPr/>
        </p:nvSpPr>
        <p:spPr>
          <a:xfrm>
            <a:off x="10076794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D1F3879-62C1-469D-AFFA-321CC0D04C9E}"/>
              </a:ext>
            </a:extLst>
          </p:cNvPr>
          <p:cNvSpPr txBox="1"/>
          <p:nvPr/>
        </p:nvSpPr>
        <p:spPr>
          <a:xfrm>
            <a:off x="10076794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077750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334673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334672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334672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D83B1E-1399-4942-821E-D3A4FFC05698}"/>
              </a:ext>
            </a:extLst>
          </p:cNvPr>
          <p:cNvSpPr txBox="1"/>
          <p:nvPr/>
        </p:nvSpPr>
        <p:spPr>
          <a:xfrm>
            <a:off x="10581875" y="1546720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Error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153822-9E92-4AE7-A61D-46CC65B3C635}"/>
              </a:ext>
            </a:extLst>
          </p:cNvPr>
          <p:cNvSpPr txBox="1"/>
          <p:nvPr/>
        </p:nvSpPr>
        <p:spPr>
          <a:xfrm>
            <a:off x="10461107" y="1911152"/>
            <a:ext cx="1359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More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/Less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A0E1D-DA72-4D56-9861-C18A095A2CEE}"/>
                  </a:ext>
                </a:extLst>
              </p:cNvPr>
              <p:cNvSpPr txBox="1"/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8CA0E1D-DA72-4D56-9861-C18A095A2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49CF08-341E-452E-AED3-38CB73F70EC2}"/>
                  </a:ext>
                </a:extLst>
              </p:cNvPr>
              <p:cNvSpPr txBox="1"/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49CF08-341E-452E-AED3-38CB73F70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C2D0A-23D4-4C40-86A6-817C8CDED1E8}"/>
                  </a:ext>
                </a:extLst>
              </p:cNvPr>
              <p:cNvSpPr txBox="1"/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40C2D0A-23D4-4C40-86A6-817C8CDED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02ED2D-52DB-40A3-8688-641CB3126A3B}"/>
                  </a:ext>
                </a:extLst>
              </p:cNvPr>
              <p:cNvSpPr txBox="1"/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502ED2D-52DB-40A3-8688-641CB3126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38BFB5-ED4E-490A-AFF3-C23C6BC2C0C8}"/>
                  </a:ext>
                </a:extLst>
              </p:cNvPr>
              <p:cNvSpPr txBox="1"/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338BFB5-ED4E-490A-AFF3-C23C6BC2C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9949D43-DDB2-4083-AFE2-B7DAFA819E43}"/>
                  </a:ext>
                </a:extLst>
              </p:cNvPr>
              <p:cNvSpPr txBox="1"/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9949D43-DDB2-4083-AFE2-B7DAFA819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5BDA4A-6FD7-4F3A-9CB2-F3232C089E80}"/>
                  </a:ext>
                </a:extLst>
              </p:cNvPr>
              <p:cNvSpPr txBox="1"/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05BDA4A-6FD7-4F3A-9CB2-F3232C089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blipFill>
                <a:blip r:embed="rId14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96B169-6E7A-4C7A-AD58-FE95CD4DCE42}"/>
                  </a:ext>
                </a:extLst>
              </p:cNvPr>
              <p:cNvSpPr txBox="1"/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B96B169-6E7A-4C7A-AD58-FE95CD4D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E66DCF-3DCA-4270-AA6C-75DC95444DA8}"/>
                  </a:ext>
                </a:extLst>
              </p:cNvPr>
              <p:cNvSpPr txBox="1"/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FE66DCF-3DCA-4270-AA6C-75DC95444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blipFill>
                <a:blip r:embed="rId16"/>
                <a:stretch>
                  <a:fillRect r="-4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E88016-CA91-4D52-B7BC-3D76562CDBCF}"/>
                  </a:ext>
                </a:extLst>
              </p:cNvPr>
              <p:cNvSpPr txBox="1"/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BE88016-CA91-4D52-B7BC-3D76562CD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CA32D41-390B-41B5-A3F1-A3F9BFAD836F}"/>
              </a:ext>
            </a:extLst>
          </p:cNvPr>
          <p:cNvSpPr txBox="1"/>
          <p:nvPr/>
        </p:nvSpPr>
        <p:spPr>
          <a:xfrm>
            <a:off x="9101784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5B573D-29D7-4DCA-B24E-D16CD5FE1578}"/>
              </a:ext>
            </a:extLst>
          </p:cNvPr>
          <p:cNvSpPr txBox="1"/>
          <p:nvPr/>
        </p:nvSpPr>
        <p:spPr>
          <a:xfrm>
            <a:off x="9843906" y="1204562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Row2</a:t>
            </a:r>
          </a:p>
        </p:txBody>
      </p:sp>
    </p:spTree>
    <p:extLst>
      <p:ext uri="{BB962C8B-B14F-4D97-AF65-F5344CB8AC3E}">
        <p14:creationId xmlns:p14="http://schemas.microsoft.com/office/powerpoint/2010/main" val="1131885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166198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66198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30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729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1706330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1934825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1934824" y="4860033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1934825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1934825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/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27484BD-FD8F-4E4A-8BFB-068DCAB7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9" y="3221281"/>
                <a:ext cx="768627" cy="7421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/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4BDB8A-B8AF-466F-B360-34A66433E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938" y="4764156"/>
                <a:ext cx="768627" cy="74212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12452E-4B04-41AA-B3ED-A34D0642EBC9}"/>
              </a:ext>
            </a:extLst>
          </p:cNvPr>
          <p:cNvCxnSpPr>
            <a:stCxn id="40" idx="6"/>
            <a:endCxn id="24" idx="2"/>
          </p:cNvCxnSpPr>
          <p:nvPr/>
        </p:nvCxnSpPr>
        <p:spPr>
          <a:xfrm>
            <a:off x="4406356" y="4850296"/>
            <a:ext cx="2789582" cy="28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EC7DE8-A1C9-413A-9846-95881134B9E0}"/>
              </a:ext>
            </a:extLst>
          </p:cNvPr>
          <p:cNvCxnSpPr>
            <a:cxnSpLocks/>
          </p:cNvCxnSpPr>
          <p:nvPr/>
        </p:nvCxnSpPr>
        <p:spPr>
          <a:xfrm flipV="1">
            <a:off x="4404085" y="3728039"/>
            <a:ext cx="2815037" cy="111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50F74F-F6C3-43A9-90BF-D2C240E4AC9A}"/>
              </a:ext>
            </a:extLst>
          </p:cNvPr>
          <p:cNvCxnSpPr>
            <a:cxnSpLocks/>
          </p:cNvCxnSpPr>
          <p:nvPr/>
        </p:nvCxnSpPr>
        <p:spPr>
          <a:xfrm flipV="1">
            <a:off x="4406356" y="2126324"/>
            <a:ext cx="2789581" cy="268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69399-2342-4C00-92F5-020EE5ADCDDC}"/>
              </a:ext>
            </a:extLst>
          </p:cNvPr>
          <p:cNvCxnSpPr>
            <a:stCxn id="39" idx="6"/>
            <a:endCxn id="41" idx="2"/>
          </p:cNvCxnSpPr>
          <p:nvPr/>
        </p:nvCxnSpPr>
        <p:spPr>
          <a:xfrm flipV="1">
            <a:off x="4406357" y="2077391"/>
            <a:ext cx="2789582" cy="354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DCB264-BEAD-48D8-B768-85E574013661}"/>
              </a:ext>
            </a:extLst>
          </p:cNvPr>
          <p:cNvCxnSpPr>
            <a:cxnSpLocks/>
          </p:cNvCxnSpPr>
          <p:nvPr/>
        </p:nvCxnSpPr>
        <p:spPr>
          <a:xfrm>
            <a:off x="4405311" y="2444290"/>
            <a:ext cx="2789582" cy="116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02A4FD7-2C92-4AE1-A3A9-7ABD88236BBE}"/>
              </a:ext>
            </a:extLst>
          </p:cNvPr>
          <p:cNvCxnSpPr>
            <a:cxnSpLocks/>
          </p:cNvCxnSpPr>
          <p:nvPr/>
        </p:nvCxnSpPr>
        <p:spPr>
          <a:xfrm>
            <a:off x="4379850" y="2442716"/>
            <a:ext cx="2789582" cy="259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4C9DA73-2A24-41F7-887B-18D66059B6D9}"/>
              </a:ext>
            </a:extLst>
          </p:cNvPr>
          <p:cNvSpPr txBox="1"/>
          <p:nvPr/>
        </p:nvSpPr>
        <p:spPr>
          <a:xfrm>
            <a:off x="2971365" y="5613872"/>
            <a:ext cx="2467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Classification Problem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Three Class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7CC5B-C7B2-4DEB-B9C8-11B0C56C33C3}"/>
              </a:ext>
            </a:extLst>
          </p:cNvPr>
          <p:cNvSpPr txBox="1"/>
          <p:nvPr/>
        </p:nvSpPr>
        <p:spPr>
          <a:xfrm>
            <a:off x="7931492" y="1921564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31BB3-7E7C-4E05-95AF-09339E655778}"/>
              </a:ext>
            </a:extLst>
          </p:cNvPr>
          <p:cNvSpPr txBox="1"/>
          <p:nvPr/>
        </p:nvSpPr>
        <p:spPr>
          <a:xfrm>
            <a:off x="7911616" y="3438939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0.70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9AE8D6-6804-4487-869F-D6F5D4BF88A3}"/>
              </a:ext>
            </a:extLst>
          </p:cNvPr>
          <p:cNvSpPr txBox="1"/>
          <p:nvPr/>
        </p:nvSpPr>
        <p:spPr>
          <a:xfrm>
            <a:off x="7904992" y="4969566"/>
            <a:ext cx="87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0.10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60FD2-5400-4037-AE76-854A4136C76E}"/>
              </a:ext>
            </a:extLst>
          </p:cNvPr>
          <p:cNvSpPr txBox="1"/>
          <p:nvPr/>
        </p:nvSpPr>
        <p:spPr>
          <a:xfrm>
            <a:off x="7938061" y="152399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182203-A915-4C87-8B38-56B1B85EBD4A}"/>
              </a:ext>
            </a:extLst>
          </p:cNvPr>
          <p:cNvSpPr txBox="1"/>
          <p:nvPr/>
        </p:nvSpPr>
        <p:spPr>
          <a:xfrm>
            <a:off x="9077750" y="1526842"/>
            <a:ext cx="82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9979BB-564F-43FE-863B-6C57EA765CB6}"/>
              </a:ext>
            </a:extLst>
          </p:cNvPr>
          <p:cNvSpPr txBox="1"/>
          <p:nvPr/>
        </p:nvSpPr>
        <p:spPr>
          <a:xfrm>
            <a:off x="9334673" y="1876047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7F20D7-AD31-4E9A-B8DF-E1C4F52F76C8}"/>
              </a:ext>
            </a:extLst>
          </p:cNvPr>
          <p:cNvSpPr txBox="1"/>
          <p:nvPr/>
        </p:nvSpPr>
        <p:spPr>
          <a:xfrm>
            <a:off x="9334672" y="3438939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BE346F-0ED1-4565-A969-F28DC3CE5AB3}"/>
              </a:ext>
            </a:extLst>
          </p:cNvPr>
          <p:cNvSpPr txBox="1"/>
          <p:nvPr/>
        </p:nvSpPr>
        <p:spPr>
          <a:xfrm>
            <a:off x="9334672" y="4969566"/>
            <a:ext cx="47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820B54-4FE1-42B4-BEF6-11BCCF3C0194}"/>
                  </a:ext>
                </a:extLst>
              </p:cNvPr>
              <p:cNvSpPr txBox="1"/>
              <p:nvPr/>
            </p:nvSpPr>
            <p:spPr>
              <a:xfrm>
                <a:off x="7364841" y="5592424"/>
                <a:ext cx="3873007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𝑳𝒐𝒔𝒔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𝑷𝒆𝒓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𝑰𝒏𝒑𝒖𝒕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=−∑</m:t>
                      </m:r>
                      <m:sSub>
                        <m:sSub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</m:sub>
                      </m:sSub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𝐥𝐨𝐠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⁡(</m:t>
                      </m:r>
                      <m:sSub>
                        <m:sSub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𝒋</m:t>
                          </m:r>
                        </m:sub>
                      </m:sSub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8820B54-4FE1-42B4-BEF6-11BCCF3C0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841" y="5592424"/>
                <a:ext cx="3873007" cy="395621"/>
              </a:xfrm>
              <a:prstGeom prst="rect">
                <a:avLst/>
              </a:prstGeom>
              <a:blipFill>
                <a:blip r:embed="rId1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2332DC-8715-4373-98D1-12C6C649E341}"/>
                  </a:ext>
                </a:extLst>
              </p:cNvPr>
              <p:cNvSpPr txBox="1"/>
              <p:nvPr/>
            </p:nvSpPr>
            <p:spPr>
              <a:xfrm>
                <a:off x="6208855" y="6000396"/>
                <a:ext cx="5900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1∗</m:t>
                        </m:r>
                        <m:func>
                          <m:funcPr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I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0.20</m:t>
                                </m:r>
                              </m:e>
                            </m:d>
                          </m:e>
                        </m:func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+0∗</m:t>
                        </m:r>
                        <m:func>
                          <m:funcPr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I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0.70</m:t>
                                </m:r>
                              </m:e>
                            </m:d>
                          </m:e>
                        </m:func>
                        <m:r>
                          <a:rPr kumimoji="0" lang="en-I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+0∗</m:t>
                        </m:r>
                        <m:func>
                          <m:funcPr>
                            <m:ctrlPr>
                              <a:rPr kumimoji="0" lang="en-I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IN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IN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0.10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0" lang="en-I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=0.69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B2332DC-8715-4373-98D1-12C6C649E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855" y="6000396"/>
                <a:ext cx="5900316" cy="369332"/>
              </a:xfrm>
              <a:prstGeom prst="rect">
                <a:avLst/>
              </a:prstGeom>
              <a:blipFill>
                <a:blip r:embed="rId18"/>
                <a:stretch>
                  <a:fillRect l="-931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F67253-79F6-4D6A-8081-C6418845C3FD}"/>
                  </a:ext>
                </a:extLst>
              </p:cNvPr>
              <p:cNvSpPr txBox="1"/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F67253-79F6-4D6A-8081-C6418845C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1978217" y="1971374"/>
                <a:ext cx="1331128" cy="37253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0C5D88-3BE4-4D42-A253-EEF79B957BE0}"/>
                  </a:ext>
                </a:extLst>
              </p:cNvPr>
              <p:cNvSpPr txBox="1"/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0C5D88-3BE4-4D42-A253-EEF79B957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089750" y="3894415"/>
                <a:ext cx="509074" cy="3730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78E34E-5BFB-4841-80D3-1C50E53DCD37}"/>
                  </a:ext>
                </a:extLst>
              </p:cNvPr>
              <p:cNvSpPr txBox="1"/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278E34E-5BFB-4841-80D3-1C50E53DC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140916" y="4716255"/>
                <a:ext cx="604485" cy="3730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26A5B2-B1B3-44A5-B11F-2D2C9A164A25}"/>
                  </a:ext>
                </a:extLst>
              </p:cNvPr>
              <p:cNvSpPr txBox="1"/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26A5B2-B1B3-44A5-B11F-2D2C9A164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2695777" y="2907402"/>
                <a:ext cx="609600" cy="3730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791D4-9D3F-4035-99E3-B770CE161ECD}"/>
                  </a:ext>
                </a:extLst>
              </p:cNvPr>
              <p:cNvSpPr txBox="1"/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35791D4-9D3F-4035-99E3-B770CE161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83461">
                <a:off x="4989647" y="1934501"/>
                <a:ext cx="1404730" cy="3738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AACD2D-AB54-408E-8957-F3C8F9A126C2}"/>
                  </a:ext>
                </a:extLst>
              </p:cNvPr>
              <p:cNvSpPr txBox="1"/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AACD2D-AB54-408E-8957-F3C8F9A12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14406">
                <a:off x="5193021" y="2666207"/>
                <a:ext cx="1139687" cy="37446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45D063-5A0A-4C8F-B295-F73C0693FC1F}"/>
                  </a:ext>
                </a:extLst>
              </p:cNvPr>
              <p:cNvSpPr txBox="1"/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645D063-5A0A-4C8F-B295-F73C0693F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15609">
                <a:off x="5669429" y="3581936"/>
                <a:ext cx="768627" cy="375872"/>
              </a:xfrm>
              <a:prstGeom prst="rect">
                <a:avLst/>
              </a:prstGeom>
              <a:blipFill>
                <a:blip r:embed="rId25"/>
                <a:stretch>
                  <a:fillRect b="-4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28BECB-2B31-4E46-88CB-F853502483B3}"/>
                  </a:ext>
                </a:extLst>
              </p:cNvPr>
              <p:cNvSpPr txBox="1"/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B28BECB-2B31-4E46-88CB-F85350248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54753">
                <a:off x="5780414" y="4681605"/>
                <a:ext cx="1130354" cy="3758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2F3CBC-CBEA-49EB-B527-E5EDBB58A59F}"/>
                  </a:ext>
                </a:extLst>
              </p:cNvPr>
              <p:cNvSpPr txBox="1"/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A2F3CBC-CBEA-49EB-B527-E5EDBB58A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86194">
                <a:off x="4964477" y="4130192"/>
                <a:ext cx="775460" cy="374461"/>
              </a:xfrm>
              <a:prstGeom prst="rect">
                <a:avLst/>
              </a:prstGeom>
              <a:blipFill>
                <a:blip r:embed="rId27"/>
                <a:stretch>
                  <a:fillRect r="-49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DB90BA-DA7B-4A83-BEC8-7BE260E68065}"/>
                  </a:ext>
                </a:extLst>
              </p:cNvPr>
              <p:cNvSpPr txBox="1"/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0DB90BA-DA7B-4A83-BEC8-7BE260E68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34387">
                <a:off x="4512564" y="3740976"/>
                <a:ext cx="944598" cy="37446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723C409-38D6-48A6-9267-CDEF5B519A9D}"/>
              </a:ext>
            </a:extLst>
          </p:cNvPr>
          <p:cNvSpPr txBox="1"/>
          <p:nvPr/>
        </p:nvSpPr>
        <p:spPr>
          <a:xfrm>
            <a:off x="9075654" y="1220583"/>
            <a:ext cx="7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Row1</a:t>
            </a:r>
          </a:p>
        </p:txBody>
      </p:sp>
    </p:spTree>
    <p:extLst>
      <p:ext uri="{BB962C8B-B14F-4D97-AF65-F5344CB8AC3E}">
        <p14:creationId xmlns:p14="http://schemas.microsoft.com/office/powerpoint/2010/main" val="581281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Network: 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D92A07-6F4E-4AEC-8008-11047FB6D4C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199" y="1690690"/>
              <a:ext cx="9948862" cy="228790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1266">
                      <a:extLst>
                        <a:ext uri="{9D8B030D-6E8A-4147-A177-3AD203B41FA5}">
                          <a16:colId xmlns:a16="http://schemas.microsoft.com/office/drawing/2014/main" val="45851927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52880710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4065351511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0722495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909242583"/>
                        </a:ext>
                      </a:extLst>
                    </a:gridCol>
                    <a:gridCol w="1202057">
                      <a:extLst>
                        <a:ext uri="{9D8B030D-6E8A-4147-A177-3AD203B41FA5}">
                          <a16:colId xmlns:a16="http://schemas.microsoft.com/office/drawing/2014/main" val="3013280777"/>
                        </a:ext>
                      </a:extLst>
                    </a:gridCol>
                    <a:gridCol w="1640475">
                      <a:extLst>
                        <a:ext uri="{9D8B030D-6E8A-4147-A177-3AD203B41FA5}">
                          <a16:colId xmlns:a16="http://schemas.microsoft.com/office/drawing/2014/main" val="7166170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I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en-IN" sz="1600" b="0" i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IN" sz="1600" b="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IN" sz="1600" b="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IN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78812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8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83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2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 </a:t>
                          </a:r>
                          <a:r>
                            <a:rPr lang="en-IN" b="1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7742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FAD92A07-6F4E-4AEC-8008-11047FB6D4C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3511235"/>
                  </p:ext>
                </p:extLst>
              </p:nvPr>
            </p:nvGraphicFramePr>
            <p:xfrm>
              <a:off x="838199" y="1690690"/>
              <a:ext cx="9948862" cy="2287905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1266">
                      <a:extLst>
                        <a:ext uri="{9D8B030D-6E8A-4147-A177-3AD203B41FA5}">
                          <a16:colId xmlns:a16="http://schemas.microsoft.com/office/drawing/2014/main" val="45851927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52880710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4065351511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807224957"/>
                        </a:ext>
                      </a:extLst>
                    </a:gridCol>
                    <a:gridCol w="1421266">
                      <a:extLst>
                        <a:ext uri="{9D8B030D-6E8A-4147-A177-3AD203B41FA5}">
                          <a16:colId xmlns:a16="http://schemas.microsoft.com/office/drawing/2014/main" val="3909242583"/>
                        </a:ext>
                      </a:extLst>
                    </a:gridCol>
                    <a:gridCol w="1202057">
                      <a:extLst>
                        <a:ext uri="{9D8B030D-6E8A-4147-A177-3AD203B41FA5}">
                          <a16:colId xmlns:a16="http://schemas.microsoft.com/office/drawing/2014/main" val="3013280777"/>
                        </a:ext>
                      </a:extLst>
                    </a:gridCol>
                    <a:gridCol w="1640475">
                      <a:extLst>
                        <a:ext uri="{9D8B030D-6E8A-4147-A177-3AD203B41FA5}">
                          <a16:colId xmlns:a16="http://schemas.microsoft.com/office/drawing/2014/main" val="716617042"/>
                        </a:ext>
                      </a:extLst>
                    </a:gridCol>
                  </a:tblGrid>
                  <a:tr h="8045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29" t="-758" r="-602575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758" r="-500000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858" t="-758" r="-402146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858" t="-758" r="-302146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858" t="-758" r="-202146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89394" t="-758" r="-137879" b="-196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7435" t="-758" r="-1487" b="-196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88123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08002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0.35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3383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0.10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222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 </a:t>
                          </a:r>
                          <a:r>
                            <a:rPr lang="en-IN" b="1" dirty="0"/>
                            <a:t>0.68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577742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177">
                <a:extLst>
                  <a:ext uri="{FF2B5EF4-FFF2-40B4-BE49-F238E27FC236}">
                    <a16:creationId xmlns:a16="http://schemas.microsoft.com/office/drawing/2014/main" id="{8711FC66-CBE3-4E16-B5C1-2FFD6F70863B}"/>
                  </a:ext>
                </a:extLst>
              </p:cNvPr>
              <p:cNvSpPr txBox="1"/>
              <p:nvPr/>
            </p:nvSpPr>
            <p:spPr>
              <a:xfrm>
                <a:off x="8843962" y="4538662"/>
                <a:ext cx="2509838" cy="876301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t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𝐶𝐸</m:t>
                      </m:r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  <m:e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𝑗</m:t>
                          </m:r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0" lang="en-IN" sz="1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⁡(</m:t>
                          </m:r>
                          <m:sSub>
                            <m:sSubPr>
                              <m:ctrlP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IN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0" lang="en-IN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  <m:r>
                        <a:rPr kumimoji="0" lang="en-IN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</m:oMath>
                  </m:oMathPara>
                </a14:m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177">
                <a:extLst>
                  <a:ext uri="{FF2B5EF4-FFF2-40B4-BE49-F238E27FC236}">
                    <a16:creationId xmlns:a16="http://schemas.microsoft.com/office/drawing/2014/main" id="{8711FC66-CBE3-4E16-B5C1-2FFD6F70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962" y="4538662"/>
                <a:ext cx="2509838" cy="8763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176">
            <a:extLst>
              <a:ext uri="{FF2B5EF4-FFF2-40B4-BE49-F238E27FC236}">
                <a16:creationId xmlns:a16="http://schemas.microsoft.com/office/drawing/2014/main" id="{6EBD2AA4-5CD8-46D0-B49F-E141DB6A05F9}"/>
              </a:ext>
            </a:extLst>
          </p:cNvPr>
          <p:cNvSpPr txBox="1"/>
          <p:nvPr/>
        </p:nvSpPr>
        <p:spPr>
          <a:xfrm>
            <a:off x="5648325" y="3157537"/>
            <a:ext cx="895350" cy="542926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0" tIns="0" rIns="0" bIns="0" rtlCol="0" anchor="t"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700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</p:spTree>
    <p:extLst>
      <p:ext uri="{BB962C8B-B14F-4D97-AF65-F5344CB8AC3E}">
        <p14:creationId xmlns:p14="http://schemas.microsoft.com/office/powerpoint/2010/main" val="109190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722CE-1D74-421C-97E1-42B4E1942D11}"/>
              </a:ext>
            </a:extLst>
          </p:cNvPr>
          <p:cNvSpPr txBox="1"/>
          <p:nvPr/>
        </p:nvSpPr>
        <p:spPr>
          <a:xfrm>
            <a:off x="6872281" y="3193774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weight terms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46F4B7DB-25E1-4334-982A-F4DE2955983E}"/>
              </a:ext>
            </a:extLst>
          </p:cNvPr>
          <p:cNvSpPr/>
          <p:nvPr/>
        </p:nvSpPr>
        <p:spPr>
          <a:xfrm>
            <a:off x="9701220" y="3057525"/>
            <a:ext cx="614363" cy="7696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400745-2350-4FE1-AD67-84F8A6AED8CF}"/>
              </a:ext>
            </a:extLst>
          </p:cNvPr>
          <p:cNvSpPr txBox="1"/>
          <p:nvPr/>
        </p:nvSpPr>
        <p:spPr>
          <a:xfrm>
            <a:off x="10611477" y="3257704"/>
            <a:ext cx="94711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 2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74FC6441-E7B8-4B90-853E-E1B400C6A708}"/>
              </a:ext>
            </a:extLst>
          </p:cNvPr>
          <p:cNvSpPr/>
          <p:nvPr/>
        </p:nvSpPr>
        <p:spPr>
          <a:xfrm>
            <a:off x="8387924" y="3257704"/>
            <a:ext cx="300038" cy="257209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D178BC-6120-4FF8-AB5E-50476C2B37FD}"/>
              </a:ext>
            </a:extLst>
          </p:cNvPr>
          <p:cNvSpPr txBox="1"/>
          <p:nvPr/>
        </p:nvSpPr>
        <p:spPr>
          <a:xfrm>
            <a:off x="8738984" y="3214854"/>
            <a:ext cx="119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intercept</a:t>
            </a:r>
          </a:p>
        </p:txBody>
      </p:sp>
    </p:spTree>
    <p:extLst>
      <p:ext uri="{BB962C8B-B14F-4D97-AF65-F5344CB8AC3E}">
        <p14:creationId xmlns:p14="http://schemas.microsoft.com/office/powerpoint/2010/main" val="186151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/>
      <p:bldP spid="22" grpId="0" animBg="1"/>
      <p:bldP spid="23" grpId="0" animBg="1"/>
      <p:bldP spid="24" grpId="0" animBg="1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55204" y="2374474"/>
                <a:ext cx="676882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55204" y="2374474"/>
                <a:ext cx="676882" cy="3725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76004" y="4057147"/>
                <a:ext cx="514191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76004" y="4057147"/>
                <a:ext cx="514191" cy="3730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A39A8-DD6B-492C-8E5A-A74EBE09C00B}"/>
                  </a:ext>
                </a:extLst>
              </p:cNvPr>
              <p:cNvSpPr txBox="1"/>
              <p:nvPr/>
            </p:nvSpPr>
            <p:spPr>
              <a:xfrm rot="2413782">
                <a:off x="5454340" y="2651402"/>
                <a:ext cx="432936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4A39A8-DD6B-492C-8E5A-A74EBE09C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454340" y="2651402"/>
                <a:ext cx="432936" cy="373885"/>
              </a:xfrm>
              <a:prstGeom prst="rect">
                <a:avLst/>
              </a:prstGeom>
              <a:blipFill>
                <a:blip r:embed="rId12"/>
                <a:stretch>
                  <a:fillRect b="-7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64FDE4-1E24-41CA-972D-A438BBC68236}"/>
                  </a:ext>
                </a:extLst>
              </p:cNvPr>
              <p:cNvSpPr txBox="1"/>
              <p:nvPr/>
            </p:nvSpPr>
            <p:spPr>
              <a:xfrm rot="18863189">
                <a:off x="5285731" y="3739781"/>
                <a:ext cx="57907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64FDE4-1E24-41CA-972D-A438BBC68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285731" y="3739781"/>
                <a:ext cx="579076" cy="3744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4D5D36-41F5-4114-B65F-C38F01E1E7C9}"/>
              </a:ext>
            </a:extLst>
          </p:cNvPr>
          <p:cNvSpPr txBox="1"/>
          <p:nvPr/>
        </p:nvSpPr>
        <p:spPr>
          <a:xfrm>
            <a:off x="7297623" y="3404463"/>
            <a:ext cx="167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weight terms</a:t>
            </a:r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B7A038B4-501D-4706-81A6-7CB3C92C8764}"/>
              </a:ext>
            </a:extLst>
          </p:cNvPr>
          <p:cNvSpPr/>
          <p:nvPr/>
        </p:nvSpPr>
        <p:spPr>
          <a:xfrm>
            <a:off x="8972550" y="3444000"/>
            <a:ext cx="371475" cy="290258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A40E85-70FF-4E56-A46A-96176EB49D1C}"/>
              </a:ext>
            </a:extLst>
          </p:cNvPr>
          <p:cNvSpPr txBox="1"/>
          <p:nvPr/>
        </p:nvSpPr>
        <p:spPr>
          <a:xfrm>
            <a:off x="9375889" y="3412407"/>
            <a:ext cx="138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intercept</a:t>
            </a:r>
          </a:p>
        </p:txBody>
      </p:sp>
    </p:spTree>
    <p:extLst>
      <p:ext uri="{BB962C8B-B14F-4D97-AF65-F5344CB8AC3E}">
        <p14:creationId xmlns:p14="http://schemas.microsoft.com/office/powerpoint/2010/main" val="297586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24" grpId="0" animBg="1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</p:spTree>
    <p:extLst>
      <p:ext uri="{BB962C8B-B14F-4D97-AF65-F5344CB8AC3E}">
        <p14:creationId xmlns:p14="http://schemas.microsoft.com/office/powerpoint/2010/main" val="402369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106D-1F04-4DB4-B704-42587F8C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CF8C5-AF56-4696-BFD6-234CDB3A3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3524"/>
            <a:ext cx="7677150" cy="4314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D0A0C-F2E1-49E7-B0A5-C10A2638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https://giphy.com/gifs/education-neuroscience-ojmB7lOn3VUU8</a:t>
            </a:r>
          </a:p>
        </p:txBody>
      </p:sp>
    </p:spTree>
    <p:extLst>
      <p:ext uri="{BB962C8B-B14F-4D97-AF65-F5344CB8AC3E}">
        <p14:creationId xmlns:p14="http://schemas.microsoft.com/office/powerpoint/2010/main" val="4170835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</p:spTree>
    <p:extLst>
      <p:ext uri="{BB962C8B-B14F-4D97-AF65-F5344CB8AC3E}">
        <p14:creationId xmlns:p14="http://schemas.microsoft.com/office/powerpoint/2010/main" val="1611698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BA75-4D14-4B76-8A60-2FDA80345F87}"/>
              </a:ext>
            </a:extLst>
          </p:cNvPr>
          <p:cNvSpPr txBox="1"/>
          <p:nvPr/>
        </p:nvSpPr>
        <p:spPr>
          <a:xfrm>
            <a:off x="8465343" y="4479235"/>
            <a:ext cx="30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parameters which minimize the cost: RSS or Cross-Entropy</a:t>
            </a:r>
          </a:p>
        </p:txBody>
      </p:sp>
    </p:spTree>
    <p:extLst>
      <p:ext uri="{BB962C8B-B14F-4D97-AF65-F5344CB8AC3E}">
        <p14:creationId xmlns:p14="http://schemas.microsoft.com/office/powerpoint/2010/main" val="3689377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BA75-4D14-4B76-8A60-2FDA80345F87}"/>
              </a:ext>
            </a:extLst>
          </p:cNvPr>
          <p:cNvSpPr txBox="1"/>
          <p:nvPr/>
        </p:nvSpPr>
        <p:spPr>
          <a:xfrm>
            <a:off x="8465343" y="4479235"/>
            <a:ext cx="30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parameters which minimize the cost: RSS or Cross-Entropy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3FF0C-63C8-4280-AFA1-C6D702F3E3CB}"/>
              </a:ext>
            </a:extLst>
          </p:cNvPr>
          <p:cNvSpPr txBox="1"/>
          <p:nvPr/>
        </p:nvSpPr>
        <p:spPr>
          <a:xfrm>
            <a:off x="8465343" y="5513846"/>
            <a:ext cx="2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3795457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E1F3793-30B8-4892-AB67-67F857B354AC}"/>
              </a:ext>
            </a:extLst>
          </p:cNvPr>
          <p:cNvSpPr txBox="1"/>
          <p:nvPr/>
        </p:nvSpPr>
        <p:spPr>
          <a:xfrm>
            <a:off x="8429625" y="1908189"/>
            <a:ext cx="327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parameters this model has?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F3736-FB5E-4BC0-9E31-ACD05AE1C3F2}"/>
              </a:ext>
            </a:extLst>
          </p:cNvPr>
          <p:cNvSpPr txBox="1"/>
          <p:nvPr/>
        </p:nvSpPr>
        <p:spPr>
          <a:xfrm>
            <a:off x="8465343" y="2650435"/>
            <a:ext cx="219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4+2 in layer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2+1 in last layer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0B9F62-FA97-4623-8695-EFB2EB57D1DC}"/>
              </a:ext>
            </a:extLst>
          </p:cNvPr>
          <p:cNvSpPr txBox="1"/>
          <p:nvPr/>
        </p:nvSpPr>
        <p:spPr>
          <a:xfrm>
            <a:off x="8429625" y="3536957"/>
            <a:ext cx="2678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will these parameters be estimated?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5BA75-4D14-4B76-8A60-2FDA80345F87}"/>
              </a:ext>
            </a:extLst>
          </p:cNvPr>
          <p:cNvSpPr txBox="1"/>
          <p:nvPr/>
        </p:nvSpPr>
        <p:spPr>
          <a:xfrm>
            <a:off x="8465343" y="4479235"/>
            <a:ext cx="3078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Choose parameters which minimize the cost: RSS or Cross-Entropy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73FF0C-63C8-4280-AFA1-C6D702F3E3CB}"/>
              </a:ext>
            </a:extLst>
          </p:cNvPr>
          <p:cNvSpPr txBox="1"/>
          <p:nvPr/>
        </p:nvSpPr>
        <p:spPr>
          <a:xfrm>
            <a:off x="8465343" y="5513846"/>
            <a:ext cx="2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A34D4B-0070-44D4-9F16-CF29E9E0E9A3}"/>
              </a:ext>
            </a:extLst>
          </p:cNvPr>
          <p:cNvSpPr txBox="1"/>
          <p:nvPr/>
        </p:nvSpPr>
        <p:spPr>
          <a:xfrm>
            <a:off x="8465342" y="5923337"/>
            <a:ext cx="264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103547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7CAF7C07-A7A7-4C68-931C-684F7C7FC0E0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Neural Networks: Training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D1BE129-2831-4FF7-95B3-B3242D5F9E04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3FB52D4-4EED-4BD2-ACE3-F8497F274927}"/>
              </a:ext>
            </a:extLst>
          </p:cNvPr>
          <p:cNvSpPr/>
          <p:nvPr/>
        </p:nvSpPr>
        <p:spPr>
          <a:xfrm>
            <a:off x="1157288" y="4697895"/>
            <a:ext cx="1320869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2ED8999-2FB2-416D-BDC4-CDEBAC086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77217AD-656F-4E79-A6BC-B4028115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E0EA377-C210-490E-8D51-6F19B5551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A9CB04-328B-4CD2-AD31-7237583D4C21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140B-F4C2-4586-9354-B77215DB83BA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24AC1B-E443-41B6-A487-DE7B48613176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E8F839D-E4F7-45E6-B9BE-7E7BB9D47CA9}"/>
              </a:ext>
            </a:extLst>
          </p:cNvPr>
          <p:cNvCxnSpPr>
            <a:cxnSpLocks/>
            <a:stCxn id="40" idx="6"/>
            <a:endCxn id="41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7A46360-5307-4222-9FA6-A45ED03E1652}"/>
              </a:ext>
            </a:extLst>
          </p:cNvPr>
          <p:cNvCxnSpPr>
            <a:cxnSpLocks/>
            <a:stCxn id="37" idx="6"/>
            <a:endCxn id="40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7F396F-74B9-4A66-9A72-841E379AF2A8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0B134A35-B74F-43FC-8D65-59DA1591678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249312" y="2883672"/>
          <a:ext cx="410449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0238">
                  <a:extLst>
                    <a:ext uri="{9D8B030D-6E8A-4147-A177-3AD203B41FA5}">
                      <a16:colId xmlns:a16="http://schemas.microsoft.com/office/drawing/2014/main" val="358781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68899329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11795131"/>
                    </a:ext>
                  </a:extLst>
                </a:gridCol>
                <a:gridCol w="674529">
                  <a:extLst>
                    <a:ext uri="{9D8B030D-6E8A-4147-A177-3AD203B41FA5}">
                      <a16:colId xmlns:a16="http://schemas.microsoft.com/office/drawing/2014/main" val="3934921628"/>
                    </a:ext>
                  </a:extLst>
                </a:gridCol>
                <a:gridCol w="820898">
                  <a:extLst>
                    <a:ext uri="{9D8B030D-6E8A-4147-A177-3AD203B41FA5}">
                      <a16:colId xmlns:a16="http://schemas.microsoft.com/office/drawing/2014/main" val="2837319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0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13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1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30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352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510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/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𝐿𝑜𝑠𝑠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=∑</m:t>
                      </m:r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𝑎𝑐𝑡𝑢𝑎𝑙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𝑝𝑟𝑒𝑑𝑖𝑐𝑡𝑒𝑑</m:t>
                              </m:r>
                            </m:e>
                          </m:d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𝑅𝑆𝑆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1A35B5-CBB0-4F44-AA08-55EC8E1F5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312" y="5552661"/>
                <a:ext cx="41044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B90103C-420B-42BE-B92C-C5A5C6B42E8C}"/>
              </a:ext>
            </a:extLst>
          </p:cNvPr>
          <p:cNvSpPr txBox="1"/>
          <p:nvPr/>
        </p:nvSpPr>
        <p:spPr>
          <a:xfrm>
            <a:off x="8707051" y="2220777"/>
            <a:ext cx="1311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400286-3D0A-427B-9806-DCC23BFE6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16BD9B-567C-49FE-9814-8BE14DF71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56F200-3857-4383-BB54-AC1DEF648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D83A0C0-D797-4ACB-B3E2-4D71AB952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8C215BB-B618-4F97-AA85-DAAAFF6A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A53D42-CD94-4CCC-9F1A-C3DF920D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268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6F137-44F7-49B2-AF1F-F9875834254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355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6F137-44F7-49B2-AF1F-F9875834254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/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blipFill>
                <a:blip r:embed="rId13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839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56F137-44F7-49B2-AF1F-F9875834254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5D8BFD-C4D6-4F53-A20C-88B654D5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/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8431BD-66D6-417A-A2AE-9EAA7DE46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blipFill>
                <a:blip r:embed="rId13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5A371-059A-4B1D-8ECE-D7ABAD0CC1DF}"/>
                  </a:ext>
                </a:extLst>
              </p:cNvPr>
              <p:cNvSpPr txBox="1"/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75A371-059A-4B1D-8ECE-D7ABAD0C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386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0B8504-96E0-4A6D-AF4C-384CF298DB8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EC53D1-6A9E-4271-926F-E14311F82ABC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EC53D1-6A9E-4271-926F-E14311F8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5694F6-CD0F-4350-9500-2B046EAE8AED}"/>
                  </a:ext>
                </a:extLst>
              </p:cNvPr>
              <p:cNvSpPr txBox="1"/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5694F6-CD0F-4350-9500-2B046EAE8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3744186"/>
                <a:ext cx="2963828" cy="466731"/>
              </a:xfrm>
              <a:prstGeom prst="rect">
                <a:avLst/>
              </a:prstGeom>
              <a:blipFill>
                <a:blip r:embed="rId14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0BCE8-BFA8-4C2F-838F-2D2690DA1DF9}"/>
                  </a:ext>
                </a:extLst>
              </p:cNvPr>
              <p:cNvSpPr txBox="1"/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0BCE8-BFA8-4C2F-838F-2D2690DA1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247" y="4292868"/>
                <a:ext cx="3514726" cy="389850"/>
              </a:xfrm>
              <a:prstGeom prst="rect">
                <a:avLst/>
              </a:prstGeom>
              <a:blipFill>
                <a:blip r:embed="rId1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998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3C74F-1E7B-42CA-A5E7-D392A4EF2905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/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blipFill>
                <a:blip r:embed="rId17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/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blipFill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9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/>
      <p:bldP spid="22" grpId="0"/>
      <p:bldP spid="23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03F18-74A3-4A79-A614-87874D8E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Biological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34551-BA6D-476A-98B8-3012B17C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2234"/>
            <a:ext cx="84582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664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9F2FD3-89DB-4081-8D70-31FA56764378}"/>
                  </a:ext>
                </a:extLst>
              </p:cNvPr>
              <p:cNvSpPr txBox="1"/>
              <p:nvPr/>
            </p:nvSpPr>
            <p:spPr>
              <a:xfrm>
                <a:off x="8572500" y="4223135"/>
                <a:ext cx="2914650" cy="24080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:=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………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9F2FD3-89DB-4081-8D70-31FA56764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4223135"/>
                <a:ext cx="2914650" cy="240809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B5CE81-843C-45BD-92C4-D07E29B80EA5}"/>
                  </a:ext>
                </a:extLst>
              </p:cNvPr>
              <p:cNvSpPr txBox="1"/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CB5CE81-843C-45BD-92C4-D07E29B80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blipFill>
                <a:blip r:embed="rId15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281449-4C66-4A9B-B788-62EEAEAA647F}"/>
                  </a:ext>
                </a:extLst>
              </p:cNvPr>
              <p:cNvSpPr txBox="1"/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281449-4C66-4A9B-B788-62EEAEAA6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blipFill>
                <a:blip r:embed="rId1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0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9901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528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0F23-AEF5-4153-A519-8319B1C10A24}"/>
              </a:ext>
            </a:extLst>
          </p:cNvPr>
          <p:cNvCxnSpPr/>
          <p:nvPr/>
        </p:nvCxnSpPr>
        <p:spPr>
          <a:xfrm>
            <a:off x="2143125" y="602932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03501-4EC0-4473-808F-500B1360D866}"/>
              </a:ext>
            </a:extLst>
          </p:cNvPr>
          <p:cNvSpPr txBox="1"/>
          <p:nvPr/>
        </p:nvSpPr>
        <p:spPr>
          <a:xfrm>
            <a:off x="5143500" y="554355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27835827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21139256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3882295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8023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0F23-AEF5-4153-A519-8319B1C10A24}"/>
              </a:ext>
            </a:extLst>
          </p:cNvPr>
          <p:cNvCxnSpPr/>
          <p:nvPr/>
        </p:nvCxnSpPr>
        <p:spPr>
          <a:xfrm>
            <a:off x="2143125" y="602932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03501-4EC0-4473-808F-500B1360D866}"/>
              </a:ext>
            </a:extLst>
          </p:cNvPr>
          <p:cNvSpPr txBox="1"/>
          <p:nvPr/>
        </p:nvSpPr>
        <p:spPr>
          <a:xfrm>
            <a:off x="5143500" y="554355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15092022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1165547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371570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06-B5C1-4FC9-BF44-1D1B1592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7528-5388-408D-97ED-1056AAE2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83005"/>
            <a:ext cx="6264614" cy="52606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D08D1-813B-44F8-97A2-D70EB9B4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https://www2.warwick.ac.uk/fac/cross_fac/complexity/people/students/dtc/students2013/eyre/statsreadinggroup/</a:t>
            </a:r>
          </a:p>
        </p:txBody>
      </p:sp>
    </p:spTree>
    <p:extLst>
      <p:ext uri="{BB962C8B-B14F-4D97-AF65-F5344CB8AC3E}">
        <p14:creationId xmlns:p14="http://schemas.microsoft.com/office/powerpoint/2010/main" val="39118317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3421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A20F23-AEF5-4153-A519-8319B1C10A24}"/>
              </a:ext>
            </a:extLst>
          </p:cNvPr>
          <p:cNvCxnSpPr/>
          <p:nvPr/>
        </p:nvCxnSpPr>
        <p:spPr>
          <a:xfrm>
            <a:off x="2143125" y="602932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5103501-4EC0-4473-808F-500B1360D866}"/>
              </a:ext>
            </a:extLst>
          </p:cNvPr>
          <p:cNvSpPr txBox="1"/>
          <p:nvPr/>
        </p:nvSpPr>
        <p:spPr>
          <a:xfrm>
            <a:off x="5143500" y="554355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 Pass</a:t>
            </a:r>
          </a:p>
        </p:txBody>
      </p:sp>
    </p:spTree>
    <p:extLst>
      <p:ext uri="{BB962C8B-B14F-4D97-AF65-F5344CB8AC3E}">
        <p14:creationId xmlns:p14="http://schemas.microsoft.com/office/powerpoint/2010/main" val="34483668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3230655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D154-73B6-47CA-A3FD-7869932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6D5E00-1761-4B06-AC60-98B95556AE0C}"/>
              </a:ext>
            </a:extLst>
          </p:cNvPr>
          <p:cNvGraphicFramePr>
            <a:graphicFrameLocks noGrp="1"/>
          </p:cNvGraphicFramePr>
          <p:nvPr/>
        </p:nvGraphicFramePr>
        <p:xfrm>
          <a:off x="981078" y="2433634"/>
          <a:ext cx="196215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4050">
                  <a:extLst>
                    <a:ext uri="{9D8B030D-6E8A-4147-A177-3AD203B41FA5}">
                      <a16:colId xmlns:a16="http://schemas.microsoft.com/office/drawing/2014/main" val="3433760831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601375277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FA150AE7-C467-4992-A414-2548880F676E}"/>
              </a:ext>
            </a:extLst>
          </p:cNvPr>
          <p:cNvSpPr/>
          <p:nvPr/>
        </p:nvSpPr>
        <p:spPr>
          <a:xfrm>
            <a:off x="4167010" y="167970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9948730-E6E1-42D9-93EB-F3D1E86D0DD5}"/>
              </a:ext>
            </a:extLst>
          </p:cNvPr>
          <p:cNvSpPr/>
          <p:nvPr/>
        </p:nvSpPr>
        <p:spPr>
          <a:xfrm>
            <a:off x="4167010" y="4469287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/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62594BE-E34A-4A1B-AE71-C4EA18FCE9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2" y="1832105"/>
                <a:ext cx="768627" cy="742122"/>
              </a:xfrm>
              <a:prstGeom prst="ellipse">
                <a:avLst/>
              </a:prstGeom>
              <a:blipFill>
                <a:blip r:embed="rId2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/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882299D-F126-4DC0-8E7B-63059041C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1" y="4250627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2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/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B8A6B63-12DD-45EE-B4CC-CB2BB4B5E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446" y="2965166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75E9CB-4376-46E4-BF75-CDD10C351A09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4935637" y="2050766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FA50DC-1884-444F-935D-67B339C2A702}"/>
              </a:ext>
            </a:extLst>
          </p:cNvPr>
          <p:cNvCxnSpPr>
            <a:cxnSpLocks/>
          </p:cNvCxnSpPr>
          <p:nvPr/>
        </p:nvCxnSpPr>
        <p:spPr>
          <a:xfrm flipV="1">
            <a:off x="4935637" y="4661444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2383B0-8E62-483E-A604-A43022D35942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7407169" y="2203166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F0934-F704-47DA-AFFA-C3066AA71174}"/>
              </a:ext>
            </a:extLst>
          </p:cNvPr>
          <p:cNvCxnSpPr>
            <a:stCxn id="21" idx="6"/>
            <a:endCxn id="22" idx="3"/>
          </p:cNvCxnSpPr>
          <p:nvPr/>
        </p:nvCxnSpPr>
        <p:spPr>
          <a:xfrm flipV="1">
            <a:off x="7407168" y="3598607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6DE669E-EE84-4F00-81DA-33D9C8B533F9}"/>
              </a:ext>
            </a:extLst>
          </p:cNvPr>
          <p:cNvCxnSpPr>
            <a:stCxn id="18" idx="6"/>
            <a:endCxn id="21" idx="2"/>
          </p:cNvCxnSpPr>
          <p:nvPr/>
        </p:nvCxnSpPr>
        <p:spPr>
          <a:xfrm>
            <a:off x="4935637" y="2050766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9476C4-4DDA-49EA-BEF8-FDAB1A2F1B45}"/>
              </a:ext>
            </a:extLst>
          </p:cNvPr>
          <p:cNvCxnSpPr>
            <a:cxnSpLocks/>
          </p:cNvCxnSpPr>
          <p:nvPr/>
        </p:nvCxnSpPr>
        <p:spPr>
          <a:xfrm flipV="1">
            <a:off x="4949542" y="2242922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/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5D88AD-1B56-407E-99CA-78866E9D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5278672" y="1742766"/>
                <a:ext cx="1331128" cy="372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/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D9F11BF-F522-4C08-93CA-F297FDA7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6133018" y="3737247"/>
                <a:ext cx="509074" cy="373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/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23F45C-C2B0-4746-8E71-CD984ECFD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5412788" y="4430495"/>
                <a:ext cx="604485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/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14FABCE-02D7-45E3-890A-1812BA894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5624752" y="2764521"/>
                <a:ext cx="609600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/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C2CE84-32E9-46A5-8900-85986BAD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7545992" y="2359761"/>
                <a:ext cx="1120108" cy="3738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/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3171FD-9A14-48A8-B6A9-DC9290DB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7387290" y="3717979"/>
                <a:ext cx="821636" cy="3744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981E314-D380-41E0-8E04-2CAC956D71E6}"/>
              </a:ext>
            </a:extLst>
          </p:cNvPr>
          <p:cNvGraphicFramePr>
            <a:graphicFrameLocks noGrp="1"/>
          </p:cNvGraphicFramePr>
          <p:nvPr/>
        </p:nvGraphicFramePr>
        <p:xfrm>
          <a:off x="9908275" y="2355072"/>
          <a:ext cx="1193114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3114">
                  <a:extLst>
                    <a:ext uri="{9D8B030D-6E8A-4147-A177-3AD203B41FA5}">
                      <a16:colId xmlns:a16="http://schemas.microsoft.com/office/drawing/2014/main" val="3720622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932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60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20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115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/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1743B83-B38A-44E7-8F73-61C493394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37" y="4444017"/>
                <a:ext cx="3271838" cy="9964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C2480-E364-4A85-B9BA-D798B4143950}"/>
              </a:ext>
            </a:extLst>
          </p:cNvPr>
          <p:cNvCxnSpPr>
            <a:cxnSpLocks/>
          </p:cNvCxnSpPr>
          <p:nvPr/>
        </p:nvCxnSpPr>
        <p:spPr>
          <a:xfrm rot="10800000">
            <a:off x="1935262" y="6042135"/>
            <a:ext cx="89582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08DC192-BACA-4471-95E4-0757C028A63C}"/>
              </a:ext>
            </a:extLst>
          </p:cNvPr>
          <p:cNvSpPr txBox="1"/>
          <p:nvPr/>
        </p:nvSpPr>
        <p:spPr>
          <a:xfrm>
            <a:off x="4935637" y="5556360"/>
            <a:ext cx="3614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53025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To do </a:t>
                </a:r>
                <a:r>
                  <a:rPr lang="en-IN" b="1" dirty="0"/>
                  <a:t>Gradient Descent </a:t>
                </a:r>
                <a:r>
                  <a:rPr lang="en-IN" dirty="0"/>
                  <a:t>we will need to update all the parameters using the rule: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𝒌𝑱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𝒌𝒋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𝑹𝑺𝑺</m:t>
                          </m:r>
                        </m:num>
                        <m:den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Sup>
                            <m:sSubSupPr>
                              <m:ctrlPr>
                                <a:rPr lang="en-IN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913" y="4259883"/>
                <a:ext cx="3100387" cy="19146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33C74F-1E7B-42CA-A5E7-D392A4EF2905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091CF5-24C5-4ACD-AEED-9532338C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/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𝑹𝑺𝑺</m:t>
                      </m:r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  <m:d>
                            <m:dPr>
                              <m:ctrlP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𝒂𝒄𝒕𝒖𝒂𝒍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IN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42CB2E-9B77-4FA5-A136-F5F14D3BE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230097"/>
                <a:ext cx="2963828" cy="466731"/>
              </a:xfrm>
              <a:prstGeom prst="rect">
                <a:avLst/>
              </a:prstGeom>
              <a:blipFill>
                <a:blip r:embed="rId17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/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  <m:sup>
                          <m:r>
                            <a:rPr lang="en-IN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bSup>
                      <m:r>
                        <a:rPr lang="en-IN" b="1" i="1" smtClean="0">
                          <a:latin typeface="Cambria Math" panose="02040503050406030204" pitchFamily="18" charset="0"/>
                        </a:rPr>
                        <m:t>∗</m:t>
                      </m:r>
                      <m:sSubSup>
                        <m:sSubSupPr>
                          <m:ctrlPr>
                            <a:rPr lang="en-IN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I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32D03BC-AA6B-4F43-BB2C-58B5B7D28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98" y="5778779"/>
                <a:ext cx="3514726" cy="389850"/>
              </a:xfrm>
              <a:prstGeom prst="rect">
                <a:avLst/>
              </a:prstGeom>
              <a:blipFill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1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/>
      <p:bldP spid="22" grpId="0"/>
      <p:bldP spid="23" grpId="0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5638191" y="4402763"/>
                <a:ext cx="6063272" cy="201978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>
                            <m:sSub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91" y="4402763"/>
                <a:ext cx="6063272" cy="201978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/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/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blipFill>
                <a:blip r:embed="rId1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C9FEC3-89A5-46D2-AD6A-548D4787702E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4908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478157" y="2431774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175061" y="2352055"/>
                <a:ext cx="38831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000489" y="4114669"/>
                <a:ext cx="351238" cy="374461"/>
              </a:xfrm>
              <a:prstGeom prst="rect">
                <a:avLst/>
              </a:prstGeom>
              <a:blipFill>
                <a:blip r:embed="rId11"/>
                <a:stretch>
                  <a:fillRect r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/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56B4A5-966D-4EC3-A378-F3EADE620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506575" y="2566127"/>
                <a:ext cx="152523" cy="373885"/>
              </a:xfrm>
              <a:prstGeom prst="rect">
                <a:avLst/>
              </a:prstGeom>
              <a:blipFill>
                <a:blip r:embed="rId13"/>
                <a:stretch>
                  <a:fillRect r="-46667" b="-5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/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BAE5BD-7A3E-4913-AAC3-92356C77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5308280" y="3809249"/>
                <a:ext cx="370640" cy="374461"/>
              </a:xfrm>
              <a:prstGeom prst="rect">
                <a:avLst/>
              </a:prstGeom>
              <a:blipFill>
                <a:blip r:embed="rId14"/>
                <a:stretch>
                  <a:fillRect t="-2299" r="-159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/>
              <p:nvPr/>
            </p:nvSpPr>
            <p:spPr>
              <a:xfrm>
                <a:off x="5638191" y="4402763"/>
                <a:ext cx="6063272" cy="19112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𝟏𝟏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𝟏𝟐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bSup>
                        </m:den>
                      </m:f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𝟐</m:t>
                      </m:r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∑</m:t>
                      </m:r>
                      <m:d>
                        <m:dPr>
                          <m:ctrlP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𝒂𝒄𝒕𝒖𝒂𝒍</m:t>
                          </m:r>
                          <m:r>
                            <a:rPr kumimoji="0" lang="en-IN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IN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  <m:r>
                        <a:rPr kumimoji="0" lang="en-IN" sz="1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4A9703-1424-412A-9881-91223D79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91" y="4402763"/>
                <a:ext cx="6063272" cy="19112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/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𝑹𝑺𝑺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d>
                            <m:d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𝒂𝒄𝒕𝒖𝒂𝒍</m:t>
                              </m:r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kumimoji="0" lang="en-IN" sz="18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AB0409-1329-4B94-BA1A-C4D602AF3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49" y="5644432"/>
                <a:ext cx="2963828" cy="466731"/>
              </a:xfrm>
              <a:prstGeom prst="rect">
                <a:avLst/>
              </a:prstGeom>
              <a:blipFill>
                <a:blip r:embed="rId1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/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  <m:r>
                        <a:rPr kumimoji="0" lang="en-IN" sz="1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sub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sub>
                        <m:sup>
                          <m:r>
                            <a:rPr kumimoji="0" lang="en-IN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𝒂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4BE60B-A0CD-4863-953E-AC7B7152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3" y="6193114"/>
                <a:ext cx="3514726" cy="389850"/>
              </a:xfrm>
              <a:prstGeom prst="rect">
                <a:avLst/>
              </a:prstGeom>
              <a:blipFill>
                <a:blip r:embed="rId17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7C9FEC3-89A5-46D2-AD6A-548D4787702E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F887C-23F6-4467-B511-FFE5472DE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8429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90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496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61A89D-BFD6-4569-A97E-878BE869FFFF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input to final neuron changes</a:t>
            </a:r>
          </a:p>
        </p:txBody>
      </p:sp>
    </p:spTree>
    <p:extLst>
      <p:ext uri="{BB962C8B-B14F-4D97-AF65-F5344CB8AC3E}">
        <p14:creationId xmlns:p14="http://schemas.microsoft.com/office/powerpoint/2010/main" val="2536405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81906-B5C1-4FC9-BF44-1D1B15920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417528-5388-408D-97ED-1056AAE2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" y="1283005"/>
            <a:ext cx="6264614" cy="52606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D08D1-813B-44F8-97A2-D70EB9B4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https://www2.warwick.ac.uk/fac/cross_fac/complexity/people/students/dtc/students2013/eyre/statsreadinggroup/</a:t>
            </a:r>
          </a:p>
        </p:txBody>
      </p:sp>
    </p:spTree>
    <p:extLst>
      <p:ext uri="{BB962C8B-B14F-4D97-AF65-F5344CB8AC3E}">
        <p14:creationId xmlns:p14="http://schemas.microsoft.com/office/powerpoint/2010/main" val="21797282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761A89D-BFD6-4569-A97E-878BE869FFFF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input to final neuron changes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2D9AAE-FD1B-CD41-9936-3878C9EB049A}"/>
                  </a:ext>
                </a:extLst>
              </p:cNvPr>
              <p:cNvSpPr txBox="1"/>
              <p:nvPr/>
            </p:nvSpPr>
            <p:spPr>
              <a:xfrm>
                <a:off x="8927647" y="4682277"/>
                <a:ext cx="1680305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82D9AAE-FD1B-CD41-9936-3878C9EB0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647" y="4682277"/>
                <a:ext cx="16803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21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4918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7E4655-F456-684E-87D9-E6A052D13F38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weights to final neuron changes</a:t>
            </a:r>
          </a:p>
        </p:txBody>
      </p:sp>
    </p:spTree>
    <p:extLst>
      <p:ext uri="{BB962C8B-B14F-4D97-AF65-F5344CB8AC3E}">
        <p14:creationId xmlns:p14="http://schemas.microsoft.com/office/powerpoint/2010/main" val="32219338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7E4655-F456-684E-87D9-E6A052D13F38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weights to final neuron changes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/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  <a:blipFill>
                <a:blip r:embed="rId1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3085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7C8A-E020-42BF-AE54-1CAA0C6B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AF2520-3C6C-4763-A8EB-6822800D9B2D}"/>
              </a:ext>
            </a:extLst>
          </p:cNvPr>
          <p:cNvSpPr/>
          <p:nvPr/>
        </p:nvSpPr>
        <p:spPr>
          <a:xfrm>
            <a:off x="1709530" y="1908313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B8A01B-764A-42A8-A843-9C023B7A3168}"/>
              </a:ext>
            </a:extLst>
          </p:cNvPr>
          <p:cNvSpPr/>
          <p:nvPr/>
        </p:nvSpPr>
        <p:spPr>
          <a:xfrm>
            <a:off x="1709530" y="4697895"/>
            <a:ext cx="768627" cy="742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/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725C0A-A63F-495A-9438-C8B94ABF7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2" y="2060713"/>
                <a:ext cx="768627" cy="742122"/>
              </a:xfrm>
              <a:prstGeom prst="ellipse">
                <a:avLst/>
              </a:prstGeom>
              <a:blipFill>
                <a:blip r:embed="rId3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/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76FA281-DDA6-422B-9CB9-A0734DD6E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061" y="4479235"/>
                <a:ext cx="768627" cy="742122"/>
              </a:xfrm>
              <a:prstGeom prst="ellipse">
                <a:avLst/>
              </a:prstGeom>
              <a:blipFill>
                <a:blip r:embed="rId4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/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30A29C-C594-44E2-AC54-31790D97C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966" y="3193774"/>
                <a:ext cx="768627" cy="742122"/>
              </a:xfrm>
              <a:prstGeom prst="ellipse">
                <a:avLst/>
              </a:prstGeom>
              <a:blipFill>
                <a:blip r:embed="rId5"/>
                <a:stretch>
                  <a:fillRect l="-23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E6CA47-DC70-48E9-A780-F03D4F6AC1F2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478157" y="2279374"/>
            <a:ext cx="17029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832212-6670-4BF5-B55A-0FAB91CEDB39}"/>
              </a:ext>
            </a:extLst>
          </p:cNvPr>
          <p:cNvCxnSpPr>
            <a:cxnSpLocks/>
          </p:cNvCxnSpPr>
          <p:nvPr/>
        </p:nvCxnSpPr>
        <p:spPr>
          <a:xfrm flipV="1">
            <a:off x="2478157" y="4890052"/>
            <a:ext cx="1676400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72B1E7-F01A-448F-BA91-5BA320D2E434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4949689" y="2431774"/>
            <a:ext cx="1046840" cy="870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C5073D-8E8F-4274-BE23-2DE502CB1672}"/>
              </a:ext>
            </a:extLst>
          </p:cNvPr>
          <p:cNvCxnSpPr>
            <a:stCxn id="7" idx="6"/>
            <a:endCxn id="8" idx="3"/>
          </p:cNvCxnSpPr>
          <p:nvPr/>
        </p:nvCxnSpPr>
        <p:spPr>
          <a:xfrm flipV="1">
            <a:off x="4949688" y="3827215"/>
            <a:ext cx="1046841" cy="1023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DD28D-F5D9-43E5-85E1-7D683583E501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2478157" y="2279374"/>
            <a:ext cx="1702904" cy="257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DCE666-F46E-4D76-AB2C-3FC19CC6524A}"/>
              </a:ext>
            </a:extLst>
          </p:cNvPr>
          <p:cNvCxnSpPr>
            <a:cxnSpLocks/>
          </p:cNvCxnSpPr>
          <p:nvPr/>
        </p:nvCxnSpPr>
        <p:spPr>
          <a:xfrm flipV="1">
            <a:off x="2492062" y="2471530"/>
            <a:ext cx="1702905" cy="263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/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EBAE62-10BF-4F7C-B15E-D83D6C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1334">
                <a:off x="2821192" y="1971374"/>
                <a:ext cx="1331128" cy="372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/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721B9A-5C82-4268-87D0-933F78F6C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28782">
                <a:off x="3675538" y="3965855"/>
                <a:ext cx="509074" cy="3730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/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D25E51-BBC0-4939-8CF0-A87E8D49C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250719">
                <a:off x="2955308" y="4659103"/>
                <a:ext cx="604485" cy="3730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/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9377B0-4DA1-4F8B-B1D3-A28CB26CF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140912">
                <a:off x="3167272" y="2993129"/>
                <a:ext cx="609600" cy="3730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/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450330-C544-4380-90DD-DDEE28C8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13782">
                <a:off x="5088512" y="2588369"/>
                <a:ext cx="1120108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/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bSup>
                      <m:r>
                        <a:rPr kumimoji="0" lang="en-I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12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926F3F-87FF-4B73-912D-BD5F77AE0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189">
                <a:off x="4929810" y="3946587"/>
                <a:ext cx="821636" cy="3744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/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do </a:t>
                </a:r>
                <a:r>
                  <a:rPr kumimoji="0" lang="en-I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Gradient Descent </a:t>
                </a:r>
                <a:r>
                  <a: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we will need to update all the parameters using the rule: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𝒌𝑱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≔</m:t>
                      </m:r>
                      <m:sSubSup>
                        <m:sSubSup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𝒌𝒋</m:t>
                          </m:r>
                        </m:sub>
                        <m:sup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</m:t>
                          </m:r>
                        </m:sup>
                      </m:sSubSup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𝜼</m:t>
                      </m:r>
                      <m:f>
                        <m:fPr>
                          <m:ctrlP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𝑹𝑺𝑺</m:t>
                          </m:r>
                        </m:num>
                        <m:den>
                          <m:r>
                            <a:rPr kumimoji="0" lang="en-IN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𝝏</m:t>
                          </m:r>
                          <m:sSubSup>
                            <m:sSubSupPr>
                              <m:ctrlP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𝒌𝒋</m:t>
                              </m:r>
                            </m:sub>
                            <m:sup>
                              <m:r>
                                <a:rPr kumimoji="0" lang="en-IN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𝒏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1F3793-30B8-4892-AB67-67F857B35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1908189"/>
                <a:ext cx="3271838" cy="1822743"/>
              </a:xfrm>
              <a:prstGeom prst="rect">
                <a:avLst/>
              </a:prstGeom>
              <a:blipFill>
                <a:blip r:embed="rId12"/>
                <a:stretch>
                  <a:fillRect l="-1676" t="-16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2AB16A-3E3C-4629-B631-2A416F476F3F}"/>
              </a:ext>
            </a:extLst>
          </p:cNvPr>
          <p:cNvCxnSpPr>
            <a:cxnSpLocks/>
          </p:cNvCxnSpPr>
          <p:nvPr/>
        </p:nvCxnSpPr>
        <p:spPr>
          <a:xfrm>
            <a:off x="6652593" y="3564835"/>
            <a:ext cx="11340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/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4EC81A-B393-49CD-847C-19F13F44F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193774"/>
                <a:ext cx="8286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/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𝑅𝑆𝑆</m:t>
                          </m:r>
                        </m:num>
                        <m:den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sSubSup>
                            <m:sSubSupPr>
                              <m:ctrlP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I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EB7F6AA-4D09-4C60-8778-F62775892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75" y="3827215"/>
                <a:ext cx="1214438" cy="7098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48F560-E309-4857-A45C-9181199C87CB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986713" y="4182120"/>
            <a:ext cx="857250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/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𝑑𝑏</m:t>
                          </m:r>
                        </m:e>
                        <m:sub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  <m:sup>
                          <m:r>
                            <a:rPr kumimoji="0" lang="en-I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7F2671-29C8-4F5B-BB7D-6B8E4FC5A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119" y="3995177"/>
                <a:ext cx="1114425" cy="3738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37E4655-F456-684E-87D9-E6A052D13F38}"/>
              </a:ext>
            </a:extLst>
          </p:cNvPr>
          <p:cNvSpPr txBox="1"/>
          <p:nvPr/>
        </p:nvSpPr>
        <p:spPr>
          <a:xfrm>
            <a:off x="6632462" y="4697895"/>
            <a:ext cx="1680305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How cost is changing as bias  to final neuron changes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/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∑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𝛿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16A2A7-2594-0842-B3D8-A32BF831F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625" y="5113393"/>
                <a:ext cx="2677886" cy="369332"/>
              </a:xfrm>
              <a:prstGeom prst="rect">
                <a:avLst/>
              </a:prstGeom>
              <a:blipFill>
                <a:blip r:embed="rId1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79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74C9-2B0C-8F41-960D-7859C853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Backpropagation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62DD96-544A-BC48-B1B4-9A2B74300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the last layer:</a:t>
                </a:r>
              </a:p>
              <a:p>
                <a:pPr lvl="1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For intermediate layers 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+1 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𝑎𝑐𝑡𝑖𝑣𝑎𝑡𝑖𝑜𝑛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Use this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𝑑𝑏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62DD96-544A-BC48-B1B4-9A2B74300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555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583B1-7B6A-4309-8B1C-10B0380A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Neural Networks: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086EC-07F1-4BCC-9AB6-E8C8D85C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Forward and backward pass across whole data is termed as an </a:t>
            </a:r>
            <a:r>
              <a:rPr lang="en-IN" b="1" i="1" dirty="0"/>
              <a:t>epoch</a:t>
            </a:r>
          </a:p>
          <a:p>
            <a:r>
              <a:rPr lang="en-IN" dirty="0"/>
              <a:t>Usually multiple epochs are done to train the network</a:t>
            </a:r>
          </a:p>
          <a:p>
            <a:r>
              <a:rPr lang="en-IN" dirty="0"/>
              <a:t>Most Neural Net Frameworks give ability to do Forward/Backward Passes in a batch wise manner </a:t>
            </a:r>
          </a:p>
          <a:p>
            <a:r>
              <a:rPr lang="en-IN" dirty="0"/>
              <a:t>One usually has to experiment with the values of epochs and batch size.</a:t>
            </a:r>
          </a:p>
        </p:txBody>
      </p:sp>
    </p:spTree>
    <p:extLst>
      <p:ext uri="{BB962C8B-B14F-4D97-AF65-F5344CB8AC3E}">
        <p14:creationId xmlns:p14="http://schemas.microsoft.com/office/powerpoint/2010/main" val="38833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1E0F-69C0-4D4C-9546-7B7739563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Neurons: Artificial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/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+4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10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+6</m:t>
                      </m:r>
                      <m:sSub>
                        <m:sSubPr>
                          <m:ctrlP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en-IN" sz="10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FB1D8CE-EF8D-44F8-B8BF-7B2936459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957727"/>
                <a:ext cx="2504659" cy="2379329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CB11FE-1DAA-4D0A-B000-A044BE6F38FF}"/>
              </a:ext>
            </a:extLst>
          </p:cNvPr>
          <p:cNvCxnSpPr>
            <a:cxnSpLocks/>
          </p:cNvCxnSpPr>
          <p:nvPr/>
        </p:nvCxnSpPr>
        <p:spPr>
          <a:xfrm>
            <a:off x="2703443" y="1974574"/>
            <a:ext cx="2160106" cy="11728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D9B242-8779-45BD-A910-156D42BBABDD}"/>
              </a:ext>
            </a:extLst>
          </p:cNvPr>
          <p:cNvCxnSpPr>
            <a:cxnSpLocks/>
          </p:cNvCxnSpPr>
          <p:nvPr/>
        </p:nvCxnSpPr>
        <p:spPr>
          <a:xfrm>
            <a:off x="2597426" y="3240157"/>
            <a:ext cx="227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678563-04F5-485C-85CC-4869B8F3F22F}"/>
              </a:ext>
            </a:extLst>
          </p:cNvPr>
          <p:cNvCxnSpPr/>
          <p:nvPr/>
        </p:nvCxnSpPr>
        <p:spPr>
          <a:xfrm flipV="1">
            <a:off x="2703443" y="3352799"/>
            <a:ext cx="2160106" cy="13119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897DC3-66F4-4276-B8DC-5B27A4E9EC66}"/>
              </a:ext>
            </a:extLst>
          </p:cNvPr>
          <p:cNvSpPr txBox="1"/>
          <p:nvPr/>
        </p:nvSpPr>
        <p:spPr>
          <a:xfrm>
            <a:off x="2385391" y="1690690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4D11C3-532F-4D9C-8D11-72A1923FFAEF}"/>
              </a:ext>
            </a:extLst>
          </p:cNvPr>
          <p:cNvSpPr txBox="1"/>
          <p:nvPr/>
        </p:nvSpPr>
        <p:spPr>
          <a:xfrm>
            <a:off x="2365514" y="3049037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48B940-8359-4B54-A068-28F0FFA9DF14}"/>
              </a:ext>
            </a:extLst>
          </p:cNvPr>
          <p:cNvSpPr txBox="1"/>
          <p:nvPr/>
        </p:nvSpPr>
        <p:spPr>
          <a:xfrm>
            <a:off x="2425148" y="4505739"/>
            <a:ext cx="31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776D3-F9F6-4267-A23B-4E689F6B2ADD}"/>
              </a:ext>
            </a:extLst>
          </p:cNvPr>
          <p:cNvSpPr txBox="1"/>
          <p:nvPr/>
        </p:nvSpPr>
        <p:spPr>
          <a:xfrm rot="16200000">
            <a:off x="573154" y="3101874"/>
            <a:ext cx="280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DFFE0-183A-4DCE-AECC-47D8F6D68471}"/>
              </a:ext>
            </a:extLst>
          </p:cNvPr>
          <p:cNvSpPr txBox="1"/>
          <p:nvPr/>
        </p:nvSpPr>
        <p:spPr>
          <a:xfrm rot="1691647">
            <a:off x="3312341" y="2166528"/>
            <a:ext cx="676364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E094-5768-4B03-83F2-61797F7E4E67}"/>
              </a:ext>
            </a:extLst>
          </p:cNvPr>
          <p:cNvSpPr txBox="1"/>
          <p:nvPr/>
        </p:nvSpPr>
        <p:spPr>
          <a:xfrm>
            <a:off x="3185297" y="2943021"/>
            <a:ext cx="57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CB2B6-27B8-42C2-B5E6-8FDBDF99BFA6}"/>
              </a:ext>
            </a:extLst>
          </p:cNvPr>
          <p:cNvSpPr txBox="1"/>
          <p:nvPr/>
        </p:nvSpPr>
        <p:spPr>
          <a:xfrm rot="19691074">
            <a:off x="3264809" y="3856383"/>
            <a:ext cx="591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424E4-FB9F-40E7-992E-CA0B3964F2AA}"/>
              </a:ext>
            </a:extLst>
          </p:cNvPr>
          <p:cNvSpPr txBox="1"/>
          <p:nvPr/>
        </p:nvSpPr>
        <p:spPr>
          <a:xfrm>
            <a:off x="8190411" y="2390503"/>
            <a:ext cx="2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McCulloch-Pitts Neuron</a:t>
            </a:r>
          </a:p>
        </p:txBody>
      </p:sp>
    </p:spTree>
    <p:extLst>
      <p:ext uri="{BB962C8B-B14F-4D97-AF65-F5344CB8AC3E}">
        <p14:creationId xmlns:p14="http://schemas.microsoft.com/office/powerpoint/2010/main" val="28996769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5032</Words>
  <Application>Microsoft Macintosh PowerPoint</Application>
  <PresentationFormat>Widescreen</PresentationFormat>
  <Paragraphs>1866</Paragraphs>
  <Slides>86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Cambria Math</vt:lpstr>
      <vt:lpstr>1_Office Theme</vt:lpstr>
      <vt:lpstr>Neural Networks</vt:lpstr>
      <vt:lpstr>Overview</vt:lpstr>
      <vt:lpstr>Neurons: Biological</vt:lpstr>
      <vt:lpstr>Neurons: Biological</vt:lpstr>
      <vt:lpstr>Neurons: Biological</vt:lpstr>
      <vt:lpstr>Neurons: Biological</vt:lpstr>
      <vt:lpstr>Neurons: Artificial </vt:lpstr>
      <vt:lpstr>Neurons: Artificial </vt:lpstr>
      <vt:lpstr>Neurons: Artificial</vt:lpstr>
      <vt:lpstr>Neurons: Artificial</vt:lpstr>
      <vt:lpstr>Neurons: Artificial</vt:lpstr>
      <vt:lpstr>Neurons: Artificial</vt:lpstr>
      <vt:lpstr>Neurons: Artificial</vt:lpstr>
      <vt:lpstr>Neurons: Artificial</vt:lpstr>
      <vt:lpstr>Neurons: Artificial 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Neuron: Artificial</vt:lpstr>
      <vt:lpstr>Neural Network: MLP Architecture</vt:lpstr>
      <vt:lpstr>Neural Network: What is estimated?</vt:lpstr>
      <vt:lpstr>Neural Network: What is estimated?</vt:lpstr>
      <vt:lpstr>Neural Network: What is estimated?</vt:lpstr>
      <vt:lpstr>Neural Network: What is estimated?</vt:lpstr>
      <vt:lpstr>Neural Network: What is estimated?</vt:lpstr>
      <vt:lpstr>Neural Network: Loss Functions</vt:lpstr>
      <vt:lpstr>PowerPoint Presentation</vt:lpstr>
      <vt:lpstr>Neural Network: Loss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PowerPoint Presentation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Training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Backpropagation</vt:lpstr>
      <vt:lpstr>Neural Networks: Training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Gunnvant Saini</dc:creator>
  <cp:lastModifiedBy>Gunnvant Saini</cp:lastModifiedBy>
  <cp:revision>1</cp:revision>
  <dcterms:created xsi:type="dcterms:W3CDTF">2020-03-07T04:47:12Z</dcterms:created>
  <dcterms:modified xsi:type="dcterms:W3CDTF">2020-03-07T05:13:59Z</dcterms:modified>
</cp:coreProperties>
</file>